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395" r:id="rId2"/>
    <p:sldId id="394" r:id="rId3"/>
    <p:sldId id="396" r:id="rId4"/>
    <p:sldId id="383" r:id="rId5"/>
    <p:sldId id="338" r:id="rId6"/>
    <p:sldId id="384" r:id="rId7"/>
    <p:sldId id="388" r:id="rId8"/>
    <p:sldId id="385"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60" autoAdjust="0"/>
  </p:normalViewPr>
  <p:slideViewPr>
    <p:cSldViewPr snapToGrid="0">
      <p:cViewPr>
        <p:scale>
          <a:sx n="125" d="100"/>
          <a:sy n="125" d="100"/>
        </p:scale>
        <p:origin x="1620" y="12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96E843-058A-408D-863D-C1C691558A68}" type="datetimeFigureOut">
              <a:rPr lang="zh-CN" altLang="en-US" smtClean="0"/>
              <a:t>2022/11/15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52CE5-C581-4287-9237-CC4FF3252727}" type="slidenum">
              <a:rPr lang="zh-CN" altLang="en-US" smtClean="0"/>
              <a:t>‹#›</a:t>
            </a:fld>
            <a:endParaRPr lang="zh-CN" altLang="en-US"/>
          </a:p>
        </p:txBody>
      </p:sp>
    </p:spTree>
    <p:extLst>
      <p:ext uri="{BB962C8B-B14F-4D97-AF65-F5344CB8AC3E}">
        <p14:creationId xmlns:p14="http://schemas.microsoft.com/office/powerpoint/2010/main" val="2317401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449E67-87B5-4FCC-B283-3F778367DDA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95217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449E67-87B5-4FCC-B283-3F778367DDA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9283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449E67-87B5-4FCC-B283-3F778367DDA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4580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449E67-87B5-4FCC-B283-3F778367DDA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44463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449E67-87B5-4FCC-B283-3F778367DDA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6146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449E67-87B5-4FCC-B283-3F778367DDA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38891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449E67-87B5-4FCC-B283-3F778367DDA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51214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449E67-87B5-4FCC-B283-3F778367DDA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31007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9CCCBE-BB51-417A-9028-DE12239A9B3F}"/>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0BF19EC-AC7A-4808-A893-6B36B745BA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654B71C-7521-49EE-8226-E0D8DFC850F0}"/>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D8A139A7-76A9-4B13-8600-CD8BA361040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02B7B20-6B46-45B4-AD8B-3272DC80C9F9}"/>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134932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A94EFE-3EA9-4C62-8FAD-1B0F0FAA363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BD7E76F-3467-43BD-84F8-B71D3454554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B7672EA-40CC-4606-B647-B7FCB1FB8FBA}"/>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3F5F3DAE-E6AB-42B1-B9E6-DDCF65B41BC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372CD91-CB1F-49C9-A810-B2C48BC78A3E}"/>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389580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A6F525A-B3EB-4FB4-987D-1772CFA490E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F7E03C0-F083-4E1A-9380-F88A603713C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38361A1-CDC8-4755-A19C-21E02B665E69}"/>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88B72C77-8F1E-4EB4-AA11-B7AD4DAF3C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53C816-601C-4354-BD29-77B31E1B6A2F}"/>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2450371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546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6980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D2D73714-7331-4DF9-8D6A-F2213E8A7C22}"/>
              </a:ext>
            </a:extLst>
          </p:cNvPr>
          <p:cNvSpPr>
            <a:spLocks noGrp="1"/>
          </p:cNvSpPr>
          <p:nvPr>
            <p:ph type="dt" sz="half" idx="10"/>
          </p:nvPr>
        </p:nvSpPr>
        <p:spPr/>
        <p:txBody>
          <a:bodyPr/>
          <a:lstStyle/>
          <a:p>
            <a:endParaRPr lang="zh-CN" altLang="en-US"/>
          </a:p>
        </p:txBody>
      </p:sp>
      <p:sp>
        <p:nvSpPr>
          <p:cNvPr id="4" name="页脚占位符 3">
            <a:extLst>
              <a:ext uri="{FF2B5EF4-FFF2-40B4-BE49-F238E27FC236}">
                <a16:creationId xmlns:a16="http://schemas.microsoft.com/office/drawing/2014/main" id="{FCADBBCA-34B2-4B05-80EB-DDFA38F3A86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91E71FF-E101-45A1-B32F-E9D2034DF7DC}"/>
              </a:ext>
            </a:extLst>
          </p:cNvPr>
          <p:cNvSpPr>
            <a:spLocks noGrp="1"/>
          </p:cNvSpPr>
          <p:nvPr>
            <p:ph type="sldNum" sz="quarter" idx="12"/>
          </p:nvPr>
        </p:nvSpPr>
        <p:spPr/>
        <p:txBody>
          <a:bodyPr/>
          <a:lstStyle/>
          <a:p>
            <a:fld id="{DE1638DE-706B-4060-B09D-BA29CF455CDD}" type="slidenum">
              <a:rPr lang="zh-CN" altLang="en-US" smtClean="0"/>
              <a:t>‹#›</a:t>
            </a:fld>
            <a:endParaRPr lang="zh-CN" altLang="en-US"/>
          </a:p>
        </p:txBody>
      </p:sp>
    </p:spTree>
    <p:extLst>
      <p:ext uri="{BB962C8B-B14F-4D97-AF65-F5344CB8AC3E}">
        <p14:creationId xmlns:p14="http://schemas.microsoft.com/office/powerpoint/2010/main" val="2721786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321697-6EAF-48DE-BC13-087EAC60907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AB5CD68-302D-4381-A646-098A84B5A73C}"/>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C77492E-276F-4BC9-A534-4A892386D46A}"/>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D5C49014-EC66-4355-83BD-675EF5E27B2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4D08426-CD9F-49D0-A1CF-C9605AB2B6AB}"/>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3810623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3D96E0F3-31F1-4392-947E-6919B3581FD2}"/>
              </a:ext>
            </a:extLst>
          </p:cNvPr>
          <p:cNvSpPr/>
          <p:nvPr userDrawn="1"/>
        </p:nvSpPr>
        <p:spPr>
          <a:xfrm>
            <a:off x="157552" y="-8375757"/>
            <a:ext cx="11354709" cy="15885817"/>
          </a:xfrm>
          <a:prstGeom prst="rect">
            <a:avLst/>
          </a:prstGeom>
          <a:blipFill dpi="0" rotWithShape="1">
            <a:blip r:embed="rId2">
              <a:alphaModFix amt="2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形 9">
            <a:extLst>
              <a:ext uri="{FF2B5EF4-FFF2-40B4-BE49-F238E27FC236}">
                <a16:creationId xmlns:a16="http://schemas.microsoft.com/office/drawing/2014/main" id="{0E78EFA8-B51B-4F7D-BA56-4C9C3374898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 y="5223162"/>
            <a:ext cx="12192000" cy="4573795"/>
          </a:xfrm>
          <a:prstGeom prst="rect">
            <a:avLst/>
          </a:prstGeom>
        </p:spPr>
      </p:pic>
    </p:spTree>
    <p:extLst>
      <p:ext uri="{BB962C8B-B14F-4D97-AF65-F5344CB8AC3E}">
        <p14:creationId xmlns:p14="http://schemas.microsoft.com/office/powerpoint/2010/main" val="1661131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74633F56-4F44-4E0B-B466-288EC6459474}"/>
              </a:ext>
            </a:extLst>
          </p:cNvPr>
          <p:cNvGrpSpPr/>
          <p:nvPr userDrawn="1"/>
        </p:nvGrpSpPr>
        <p:grpSpPr>
          <a:xfrm>
            <a:off x="61752" y="3683410"/>
            <a:ext cx="12130248" cy="4790502"/>
            <a:chOff x="16219" y="3781826"/>
            <a:chExt cx="12130248" cy="4790502"/>
          </a:xfrm>
        </p:grpSpPr>
        <p:pic>
          <p:nvPicPr>
            <p:cNvPr id="9" name="图片 8">
              <a:extLst>
                <a:ext uri="{FF2B5EF4-FFF2-40B4-BE49-F238E27FC236}">
                  <a16:creationId xmlns:a16="http://schemas.microsoft.com/office/drawing/2014/main" id="{84AEDEE3-B2AA-4A79-AB88-344CCDFC3A65}"/>
                </a:ext>
              </a:extLst>
            </p:cNvPr>
            <p:cNvPicPr>
              <a:picLocks noChangeAspect="1"/>
            </p:cNvPicPr>
            <p:nvPr/>
          </p:nvPicPr>
          <p:blipFill>
            <a:blip r:embed="rId2"/>
            <a:srcRect r="10785" b="45266"/>
            <a:stretch>
              <a:fillRect/>
            </a:stretch>
          </p:blipFill>
          <p:spPr>
            <a:xfrm rot="3166281">
              <a:off x="-141790" y="4660667"/>
              <a:ext cx="4069670" cy="3753652"/>
            </a:xfrm>
            <a:custGeom>
              <a:avLst/>
              <a:gdLst>
                <a:gd name="connsiteX0" fmla="*/ 0 w 4069670"/>
                <a:gd name="connsiteY0" fmla="*/ 0 h 3753652"/>
                <a:gd name="connsiteX1" fmla="*/ 4069670 w 4069670"/>
                <a:gd name="connsiteY1" fmla="*/ 0 h 3753652"/>
                <a:gd name="connsiteX2" fmla="*/ 1217533 w 4069670"/>
                <a:gd name="connsiteY2" fmla="*/ 3753652 h 3753652"/>
                <a:gd name="connsiteX3" fmla="*/ 0 w 4069670"/>
                <a:gd name="connsiteY3" fmla="*/ 2828534 h 3753652"/>
              </a:gdLst>
              <a:ahLst/>
              <a:cxnLst>
                <a:cxn ang="0">
                  <a:pos x="connsiteX0" y="connsiteY0"/>
                </a:cxn>
                <a:cxn ang="0">
                  <a:pos x="connsiteX1" y="connsiteY1"/>
                </a:cxn>
                <a:cxn ang="0">
                  <a:pos x="connsiteX2" y="connsiteY2"/>
                </a:cxn>
                <a:cxn ang="0">
                  <a:pos x="connsiteX3" y="connsiteY3"/>
                </a:cxn>
              </a:cxnLst>
              <a:rect l="l" t="t" r="r" b="b"/>
              <a:pathLst>
                <a:path w="4069670" h="3753652">
                  <a:moveTo>
                    <a:pt x="0" y="0"/>
                  </a:moveTo>
                  <a:lnTo>
                    <a:pt x="4069670" y="0"/>
                  </a:lnTo>
                  <a:lnTo>
                    <a:pt x="1217533" y="3753652"/>
                  </a:lnTo>
                  <a:lnTo>
                    <a:pt x="0" y="2828534"/>
                  </a:lnTo>
                  <a:close/>
                </a:path>
              </a:pathLst>
            </a:custGeom>
          </p:spPr>
        </p:pic>
        <p:pic>
          <p:nvPicPr>
            <p:cNvPr id="10" name="图片 9">
              <a:extLst>
                <a:ext uri="{FF2B5EF4-FFF2-40B4-BE49-F238E27FC236}">
                  <a16:creationId xmlns:a16="http://schemas.microsoft.com/office/drawing/2014/main" id="{E6A1AC0D-3A61-4512-BB74-D86330255043}"/>
                </a:ext>
              </a:extLst>
            </p:cNvPr>
            <p:cNvPicPr>
              <a:picLocks noChangeAspect="1"/>
            </p:cNvPicPr>
            <p:nvPr/>
          </p:nvPicPr>
          <p:blipFill rotWithShape="1">
            <a:blip r:embed="rId2"/>
            <a:srcRect r="34393" b="53710"/>
            <a:stretch/>
          </p:blipFill>
          <p:spPr>
            <a:xfrm>
              <a:off x="9153712" y="3781826"/>
              <a:ext cx="2992755" cy="3174590"/>
            </a:xfrm>
            <a:prstGeom prst="rect">
              <a:avLst/>
            </a:prstGeom>
          </p:spPr>
        </p:pic>
      </p:grpSp>
    </p:spTree>
    <p:extLst>
      <p:ext uri="{BB962C8B-B14F-4D97-AF65-F5344CB8AC3E}">
        <p14:creationId xmlns:p14="http://schemas.microsoft.com/office/powerpoint/2010/main" val="887854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9F1C0A-A862-4170-8213-574B44C575C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68AD2F8-B4CE-4262-83BC-42F1DB53F0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9C50845-C24D-43CC-97B1-DC7C696594B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76EF7FE-31E9-43E9-8351-8AB71FD3EB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E394D7-F80C-4AD2-BF4F-8C1EAB3D583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B18E177-31A2-433F-B64E-00DFCFCE4F06}"/>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8" name="页脚占位符 7">
            <a:extLst>
              <a:ext uri="{FF2B5EF4-FFF2-40B4-BE49-F238E27FC236}">
                <a16:creationId xmlns:a16="http://schemas.microsoft.com/office/drawing/2014/main" id="{F4F8E87E-E047-4250-BB54-E870D7F1416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CAE9B8C-0E22-4FB5-8799-F4892D25B6A1}"/>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3663174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5B38CD-5E06-4AC0-B885-3606F99DF66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C8F9584-32D7-4D15-9151-8487C71846E2}"/>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10FEAD78-D667-4B15-975E-72186221CC0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1E9C8D9-97D4-4E1D-9694-F0CA9C081402}"/>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3404740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C795F4A-7102-49A1-A591-0FE8DBEDD458}"/>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3" name="页脚占位符 2">
            <a:extLst>
              <a:ext uri="{FF2B5EF4-FFF2-40B4-BE49-F238E27FC236}">
                <a16:creationId xmlns:a16="http://schemas.microsoft.com/office/drawing/2014/main" id="{B6D74DE5-13AC-4DDE-847D-A2C66B01CA4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3955700-67BD-4A02-8C5D-F32F6752A582}"/>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403078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977FDC-19AC-4000-9CC1-DF411C5BE7F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EAF7E6B-4758-4350-878F-D90E10CE9F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E2D0CCC-EA1B-4D40-A97A-C8312618E3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3520844-17E0-44B9-90E8-A3FF1EB2D1C5}"/>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DD71885C-0A95-4186-AE54-70117BCDF20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58AB283-EB06-4F4F-922F-E7CD9DFA5947}"/>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2047932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259A60-856F-4B23-9497-64873D51976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300BFC0-28F8-43BF-AEB5-4615D7E82B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D9EA345-BC61-4A5C-B4CC-CAFD9DD88F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7CA2A02-D470-4C0D-9B61-FBBD4B94C03B}"/>
              </a:ext>
            </a:extLst>
          </p:cNvPr>
          <p:cNvSpPr>
            <a:spLocks noGrp="1"/>
          </p:cNvSpPr>
          <p:nvPr>
            <p:ph type="dt" sz="half" idx="10"/>
          </p:nvPr>
        </p:nvSpPr>
        <p:spPr/>
        <p:txBody>
          <a:bodyPr/>
          <a:lstStyle/>
          <a:p>
            <a:fld id="{EA78877B-4F33-49EE-A939-ACA63245E4EF}"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094B1CA4-1C5F-4F44-93A5-CB2C91F1F02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3253161-8DF6-4C8D-B6D2-49E36A2CA1A9}"/>
              </a:ext>
            </a:extLst>
          </p:cNvPr>
          <p:cNvSpPr>
            <a:spLocks noGrp="1"/>
          </p:cNvSpPr>
          <p:nvPr>
            <p:ph type="sldNum" sz="quarter" idx="12"/>
          </p:nvPr>
        </p:nvSpPr>
        <p:spPr/>
        <p:txBody>
          <a:body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3097589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E204955-7AF8-4263-AC78-56362CC135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9C1BE20-DC4C-47A4-9FAC-AF00DB8C5D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A83DDB1-8C5D-4785-871F-09BACD7829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78877B-4F33-49EE-A939-ACA63245E4EF}"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4604C885-9C5D-43F5-894B-3DE4AABB57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6D3FA9AA-3D7D-4925-AA4F-119B839481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3D2D42-2D9D-42CC-BAA9-1D7B69C03DF9}" type="slidenum">
              <a:rPr lang="zh-CN" altLang="en-US" smtClean="0"/>
              <a:t>‹#›</a:t>
            </a:fld>
            <a:endParaRPr lang="zh-CN" altLang="en-US"/>
          </a:p>
        </p:txBody>
      </p:sp>
    </p:spTree>
    <p:extLst>
      <p:ext uri="{BB962C8B-B14F-4D97-AF65-F5344CB8AC3E}">
        <p14:creationId xmlns:p14="http://schemas.microsoft.com/office/powerpoint/2010/main" val="29169139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hyperlink" Target="&#34394;&#25311;&#29616;&#23454;&#25216;&#26415;&#22312;&#21307;&#23398;&#25945;&#32946;&#20013;&#30340;...NKI&#30340;&#30693;&#35782;&#22270;&#35889;&#21487;&#35270;&#21270;&#20998;&#26512;_&#35885;&#31215;&#25996;.pdf"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7.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8F38CB2-429F-4261-A665-2692BC6B159A}"/>
              </a:ext>
            </a:extLst>
          </p:cNvPr>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nvGrpSpPr>
          <p:cNvPr id="3" name="组合 2">
            <a:extLst>
              <a:ext uri="{FF2B5EF4-FFF2-40B4-BE49-F238E27FC236}">
                <a16:creationId xmlns:a16="http://schemas.microsoft.com/office/drawing/2014/main" id="{95035377-A61A-B769-196D-B204F4A56548}"/>
              </a:ext>
            </a:extLst>
          </p:cNvPr>
          <p:cNvGrpSpPr/>
          <p:nvPr/>
        </p:nvGrpSpPr>
        <p:grpSpPr>
          <a:xfrm rot="20292398">
            <a:off x="784048" y="753394"/>
            <a:ext cx="211206" cy="211206"/>
            <a:chOff x="3683000" y="2490519"/>
            <a:chExt cx="877569" cy="877569"/>
          </a:xfrm>
        </p:grpSpPr>
        <p:sp>
          <p:nvSpPr>
            <p:cNvPr id="4" name="椭圆 3">
              <a:extLst>
                <a:ext uri="{FF2B5EF4-FFF2-40B4-BE49-F238E27FC236}">
                  <a16:creationId xmlns:a16="http://schemas.microsoft.com/office/drawing/2014/main" id="{E3DBF1DD-1B19-2A00-D8DF-93E7380A0017}"/>
                </a:ext>
              </a:extLst>
            </p:cNvPr>
            <p:cNvSpPr/>
            <p:nvPr/>
          </p:nvSpPr>
          <p:spPr>
            <a:xfrm>
              <a:off x="3683000" y="2490519"/>
              <a:ext cx="877569" cy="877569"/>
            </a:xfrm>
            <a:prstGeom prst="ellipse">
              <a:avLst/>
            </a:prstGeom>
            <a:solidFill>
              <a:schemeClr val="bg1"/>
            </a:solidFill>
            <a:ln w="12700">
              <a:solidFill>
                <a:srgbClr val="1E5F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5" name="椭圆 4">
              <a:extLst>
                <a:ext uri="{FF2B5EF4-FFF2-40B4-BE49-F238E27FC236}">
                  <a16:creationId xmlns:a16="http://schemas.microsoft.com/office/drawing/2014/main" id="{E535750A-CB07-47E1-7C4D-6EE77129EF69}"/>
                </a:ext>
              </a:extLst>
            </p:cNvPr>
            <p:cNvSpPr/>
            <p:nvPr/>
          </p:nvSpPr>
          <p:spPr>
            <a:xfrm>
              <a:off x="3911292" y="2718811"/>
              <a:ext cx="420994" cy="420994"/>
            </a:xfrm>
            <a:prstGeom prst="ellipse">
              <a:avLst/>
            </a:prstGeom>
            <a:solidFill>
              <a:srgbClr val="1E5FA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sp>
        <p:nvSpPr>
          <p:cNvPr id="6" name="文本框 5">
            <a:extLst>
              <a:ext uri="{FF2B5EF4-FFF2-40B4-BE49-F238E27FC236}">
                <a16:creationId xmlns:a16="http://schemas.microsoft.com/office/drawing/2014/main" id="{FF5004AF-2D6B-169A-AC2A-85BFC7E26B87}"/>
              </a:ext>
            </a:extLst>
          </p:cNvPr>
          <p:cNvSpPr txBox="1"/>
          <p:nvPr/>
        </p:nvSpPr>
        <p:spPr>
          <a:xfrm>
            <a:off x="1107327" y="530927"/>
            <a:ext cx="258608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3600" b="1" dirty="0">
                <a:solidFill>
                  <a:prstClr val="white"/>
                </a:solidFill>
                <a:latin typeface="微软雅黑"/>
                <a:ea typeface="微软雅黑"/>
              </a:rPr>
              <a:t>作业要求</a:t>
            </a:r>
            <a:endParaRPr kumimoji="0" lang="zh-CN" altLang="en-US" sz="3600" b="1" i="0" u="none" strike="noStrike" kern="1200" cap="none" spc="0" normalizeH="0" baseline="0" noProof="0" dirty="0">
              <a:ln>
                <a:noFill/>
              </a:ln>
              <a:solidFill>
                <a:prstClr val="white"/>
              </a:solidFill>
              <a:effectLst/>
              <a:uLnTx/>
              <a:uFillTx/>
              <a:latin typeface="微软雅黑"/>
              <a:ea typeface="微软雅黑"/>
              <a:cs typeface="+mn-cs"/>
            </a:endParaRPr>
          </a:p>
        </p:txBody>
      </p:sp>
      <p:sp>
        <p:nvSpPr>
          <p:cNvPr id="7" name="矩形: 圆角 6">
            <a:extLst>
              <a:ext uri="{FF2B5EF4-FFF2-40B4-BE49-F238E27FC236}">
                <a16:creationId xmlns:a16="http://schemas.microsoft.com/office/drawing/2014/main" id="{50B988AB-0BAC-FBF4-1BB6-617757D15A5A}"/>
              </a:ext>
            </a:extLst>
          </p:cNvPr>
          <p:cNvSpPr/>
          <p:nvPr/>
        </p:nvSpPr>
        <p:spPr>
          <a:xfrm>
            <a:off x="869758" y="1397000"/>
            <a:ext cx="10452483" cy="4567715"/>
          </a:xfrm>
          <a:prstGeom prst="roundRect">
            <a:avLst>
              <a:gd name="adj" fmla="val 7770"/>
            </a:avLst>
          </a:pr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9" name="任意多边形: 形状 8">
            <a:extLst>
              <a:ext uri="{FF2B5EF4-FFF2-40B4-BE49-F238E27FC236}">
                <a16:creationId xmlns:a16="http://schemas.microsoft.com/office/drawing/2014/main" id="{01174A56-EDB2-F7F4-DB9B-520255CA41FE}"/>
              </a:ext>
            </a:extLst>
          </p:cNvPr>
          <p:cNvSpPr/>
          <p:nvPr/>
        </p:nvSpPr>
        <p:spPr>
          <a:xfrm>
            <a:off x="869758" y="3980873"/>
            <a:ext cx="10452483" cy="1983842"/>
          </a:xfrm>
          <a:custGeom>
            <a:avLst/>
            <a:gdLst>
              <a:gd name="connsiteX0" fmla="*/ 0 w 10452483"/>
              <a:gd name="connsiteY0" fmla="*/ 0 h 2662715"/>
              <a:gd name="connsiteX1" fmla="*/ 10452483 w 10452483"/>
              <a:gd name="connsiteY1" fmla="*/ 0 h 2662715"/>
              <a:gd name="connsiteX2" fmla="*/ 10452483 w 10452483"/>
              <a:gd name="connsiteY2" fmla="*/ 2307804 h 2662715"/>
              <a:gd name="connsiteX3" fmla="*/ 10097572 w 10452483"/>
              <a:gd name="connsiteY3" fmla="*/ 2662715 h 2662715"/>
              <a:gd name="connsiteX4" fmla="*/ 354911 w 10452483"/>
              <a:gd name="connsiteY4" fmla="*/ 2662715 h 2662715"/>
              <a:gd name="connsiteX5" fmla="*/ 0 w 10452483"/>
              <a:gd name="connsiteY5" fmla="*/ 2307804 h 2662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52483" h="2662715">
                <a:moveTo>
                  <a:pt x="0" y="0"/>
                </a:moveTo>
                <a:lnTo>
                  <a:pt x="10452483" y="0"/>
                </a:lnTo>
                <a:lnTo>
                  <a:pt x="10452483" y="2307804"/>
                </a:lnTo>
                <a:cubicBezTo>
                  <a:pt x="10452483" y="2503816"/>
                  <a:pt x="10293584" y="2662715"/>
                  <a:pt x="10097572" y="2662715"/>
                </a:cubicBezTo>
                <a:lnTo>
                  <a:pt x="354911" y="2662715"/>
                </a:lnTo>
                <a:cubicBezTo>
                  <a:pt x="158899" y="2662715"/>
                  <a:pt x="0" y="2503816"/>
                  <a:pt x="0" y="230780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4" name="文本框 13">
            <a:extLst>
              <a:ext uri="{FF2B5EF4-FFF2-40B4-BE49-F238E27FC236}">
                <a16:creationId xmlns:a16="http://schemas.microsoft.com/office/drawing/2014/main" id="{564D6BAB-E0B9-6C69-6016-29F985F5CF77}"/>
              </a:ext>
            </a:extLst>
          </p:cNvPr>
          <p:cNvSpPr txBox="1"/>
          <p:nvPr/>
        </p:nvSpPr>
        <p:spPr>
          <a:xfrm>
            <a:off x="2754362" y="2051038"/>
            <a:ext cx="9992857"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2800" b="1" dirty="0">
                <a:solidFill>
                  <a:prstClr val="white"/>
                </a:solidFill>
                <a:latin typeface="微软雅黑" panose="020B0503020204020204" pitchFamily="34" charset="-122"/>
                <a:ea typeface="微软雅黑" panose="020B0503020204020204" pitchFamily="34" charset="-122"/>
              </a:rPr>
              <a:t>云计算、物联网、人工智能、大数据、</a:t>
            </a:r>
            <a:r>
              <a:rPr lang="en-US" altLang="zh-CN" sz="2800" b="1" dirty="0">
                <a:solidFill>
                  <a:prstClr val="white"/>
                </a:solidFill>
                <a:latin typeface="微软雅黑" panose="020B0503020204020204" pitchFamily="34" charset="-122"/>
                <a:ea typeface="微软雅黑" panose="020B0503020204020204" pitchFamily="34" charset="-122"/>
              </a:rPr>
              <a:t>AR/VR</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20C44729-9B25-D726-DAEA-F070166A3CA7}"/>
              </a:ext>
            </a:extLst>
          </p:cNvPr>
          <p:cNvSpPr txBox="1"/>
          <p:nvPr/>
        </p:nvSpPr>
        <p:spPr>
          <a:xfrm>
            <a:off x="2754362" y="2826893"/>
            <a:ext cx="9992857"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2800" b="1" dirty="0">
                <a:solidFill>
                  <a:schemeClr val="accent4">
                    <a:lumMod val="60000"/>
                    <a:lumOff val="40000"/>
                  </a:schemeClr>
                </a:solidFill>
                <a:latin typeface="微软雅黑" panose="020B0503020204020204" pitchFamily="34" charset="-122"/>
                <a:ea typeface="微软雅黑" panose="020B0503020204020204" pitchFamily="34" charset="-122"/>
              </a:rPr>
              <a:t>医疗卫生、临床、护理、民族医药、中医药</a:t>
            </a:r>
            <a:endParaRPr kumimoji="0" lang="zh-CN" altLang="en-US" sz="2800" b="1" i="0" u="none" strike="noStrike" kern="1200" cap="none" spc="0" normalizeH="0" baseline="0" noProof="0" dirty="0">
              <a:ln>
                <a:noFill/>
              </a:ln>
              <a:solidFill>
                <a:schemeClr val="accent4">
                  <a:lumMod val="60000"/>
                  <a:lumOff val="40000"/>
                </a:schemeClr>
              </a:solidFill>
              <a:effectLst/>
              <a:uLnTx/>
              <a:uFillTx/>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7E1F41A1-3BC2-A12C-7005-65C00A872ED7}"/>
              </a:ext>
            </a:extLst>
          </p:cNvPr>
          <p:cNvSpPr txBox="1"/>
          <p:nvPr/>
        </p:nvSpPr>
        <p:spPr>
          <a:xfrm>
            <a:off x="1839963" y="4519281"/>
            <a:ext cx="792287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3200" dirty="0">
                <a:latin typeface="华文中宋" panose="02010600040101010101" pitchFamily="2" charset="-122"/>
                <a:ea typeface="华文中宋" panose="02010600040101010101" pitchFamily="2" charset="-122"/>
              </a:rPr>
              <a:t>题目：</a:t>
            </a:r>
            <a:r>
              <a:rPr lang="en-US" altLang="zh-CN" sz="3200" dirty="0">
                <a:latin typeface="华文中宋" panose="02010600040101010101" pitchFamily="2" charset="-122"/>
                <a:ea typeface="华文中宋" panose="02010600040101010101" pitchFamily="2" charset="-122"/>
              </a:rPr>
              <a:t>XXX</a:t>
            </a:r>
            <a:r>
              <a:rPr lang="zh-CN" altLang="en-US" sz="3200" dirty="0">
                <a:latin typeface="华文中宋" panose="02010600040101010101" pitchFamily="2" charset="-122"/>
                <a:ea typeface="华文中宋" panose="02010600040101010101" pitchFamily="2" charset="-122"/>
              </a:rPr>
              <a:t>技术在</a:t>
            </a:r>
            <a:r>
              <a:rPr lang="en-US" altLang="zh-CN" sz="3200" dirty="0">
                <a:latin typeface="华文中宋" panose="02010600040101010101" pitchFamily="2" charset="-122"/>
                <a:ea typeface="华文中宋" panose="02010600040101010101" pitchFamily="2" charset="-122"/>
              </a:rPr>
              <a:t>XXX</a:t>
            </a:r>
            <a:r>
              <a:rPr lang="zh-CN" altLang="en-US" sz="3200" dirty="0">
                <a:latin typeface="华文中宋" panose="02010600040101010101" pitchFamily="2" charset="-122"/>
                <a:ea typeface="华文中宋" panose="02010600040101010101" pitchFamily="2" charset="-122"/>
              </a:rPr>
              <a:t>领域中的研究现状</a:t>
            </a:r>
            <a:endParaRPr kumimoji="0" lang="zh-CN" altLang="en-US" sz="3200" b="0" i="0" u="none" strike="noStrike" kern="1200" cap="none" spc="0" normalizeH="0" baseline="0" noProof="0" dirty="0">
              <a:ln>
                <a:noFill/>
              </a:ln>
              <a:effectLst/>
              <a:uLnTx/>
              <a:uFillTx/>
              <a:latin typeface="华文中宋" panose="02010600040101010101" pitchFamily="2" charset="-122"/>
              <a:ea typeface="华文中宋" panose="02010600040101010101" pitchFamily="2" charset="-122"/>
              <a:cs typeface="+mn-cs"/>
            </a:endParaRPr>
          </a:p>
        </p:txBody>
      </p:sp>
      <p:sp>
        <p:nvSpPr>
          <p:cNvPr id="12" name="矩形: 圆角 11">
            <a:extLst>
              <a:ext uri="{FF2B5EF4-FFF2-40B4-BE49-F238E27FC236}">
                <a16:creationId xmlns:a16="http://schemas.microsoft.com/office/drawing/2014/main" id="{EB4989BA-E24A-D0C9-0531-697FC2C5AEE5}"/>
              </a:ext>
            </a:extLst>
          </p:cNvPr>
          <p:cNvSpPr/>
          <p:nvPr/>
        </p:nvSpPr>
        <p:spPr>
          <a:xfrm>
            <a:off x="1424077" y="2051038"/>
            <a:ext cx="1249871" cy="52322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accent5">
                    <a:lumMod val="50000"/>
                  </a:schemeClr>
                </a:solidFill>
              </a:rPr>
              <a:t>技术</a:t>
            </a:r>
          </a:p>
        </p:txBody>
      </p:sp>
      <p:sp>
        <p:nvSpPr>
          <p:cNvPr id="13" name="矩形: 圆角 12">
            <a:extLst>
              <a:ext uri="{FF2B5EF4-FFF2-40B4-BE49-F238E27FC236}">
                <a16:creationId xmlns:a16="http://schemas.microsoft.com/office/drawing/2014/main" id="{1C396152-C9C6-7893-1130-D075F78C9F92}"/>
              </a:ext>
            </a:extLst>
          </p:cNvPr>
          <p:cNvSpPr/>
          <p:nvPr/>
        </p:nvSpPr>
        <p:spPr>
          <a:xfrm>
            <a:off x="1424077" y="2845365"/>
            <a:ext cx="1249871" cy="52322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accent5">
                    <a:lumMod val="50000"/>
                  </a:schemeClr>
                </a:solidFill>
              </a:rPr>
              <a:t>领域</a:t>
            </a:r>
          </a:p>
        </p:txBody>
      </p:sp>
    </p:spTree>
    <p:custDataLst>
      <p:tags r:id="rId1"/>
    </p:custDataLst>
    <p:extLst>
      <p:ext uri="{BB962C8B-B14F-4D97-AF65-F5344CB8AC3E}">
        <p14:creationId xmlns:p14="http://schemas.microsoft.com/office/powerpoint/2010/main" val="9450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8F38CB2-429F-4261-A665-2692BC6B159A}"/>
              </a:ext>
            </a:extLst>
          </p:cNvPr>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3" name="文本框 2">
            <a:extLst>
              <a:ext uri="{FF2B5EF4-FFF2-40B4-BE49-F238E27FC236}">
                <a16:creationId xmlns:a16="http://schemas.microsoft.com/office/drawing/2014/main" id="{3B63DE94-5321-07BB-CD33-063B0258BDB9}"/>
              </a:ext>
            </a:extLst>
          </p:cNvPr>
          <p:cNvSpPr txBox="1"/>
          <p:nvPr/>
        </p:nvSpPr>
        <p:spPr>
          <a:xfrm>
            <a:off x="2138680" y="576445"/>
            <a:ext cx="7914640"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zh-CN" altLang="en-US" sz="3200" b="1" dirty="0">
                <a:solidFill>
                  <a:schemeClr val="accent4">
                    <a:lumMod val="40000"/>
                    <a:lumOff val="60000"/>
                  </a:schemeClr>
                </a:solidFill>
                <a:latin typeface="微软雅黑"/>
                <a:ea typeface="微软雅黑"/>
              </a:rPr>
              <a:t>分析</a:t>
            </a:r>
            <a:r>
              <a:rPr kumimoji="0" lang="zh-CN" altLang="en-US" sz="3200" b="1" i="0" u="none" strike="noStrike" kern="1200" cap="none" spc="0" normalizeH="0" baseline="0" noProof="0" dirty="0">
                <a:ln>
                  <a:noFill/>
                </a:ln>
                <a:solidFill>
                  <a:schemeClr val="accent4">
                    <a:lumMod val="40000"/>
                    <a:lumOff val="60000"/>
                  </a:schemeClr>
                </a:solidFill>
                <a:effectLst/>
                <a:uLnTx/>
                <a:uFillTx/>
                <a:latin typeface="微软雅黑"/>
                <a:ea typeface="微软雅黑"/>
                <a:cs typeface="+mn-cs"/>
              </a:rPr>
              <a:t>某领域的现状，常用的研究方法有</a:t>
            </a:r>
          </a:p>
        </p:txBody>
      </p:sp>
      <p:sp>
        <p:nvSpPr>
          <p:cNvPr id="14" name="矩形 13">
            <a:extLst>
              <a:ext uri="{FF2B5EF4-FFF2-40B4-BE49-F238E27FC236}">
                <a16:creationId xmlns:a16="http://schemas.microsoft.com/office/drawing/2014/main" id="{69EB5E57-551D-3134-D288-214189938E03}"/>
              </a:ext>
            </a:extLst>
          </p:cNvPr>
          <p:cNvSpPr/>
          <p:nvPr/>
        </p:nvSpPr>
        <p:spPr>
          <a:xfrm>
            <a:off x="0" y="5855083"/>
            <a:ext cx="12192000" cy="1022691"/>
          </a:xfrm>
          <a:prstGeom prst="rect">
            <a:avLst/>
          </a:prstGeom>
          <a:gradFill>
            <a:gsLst>
              <a:gs pos="44000">
                <a:sysClr val="window" lastClr="FFFFFF">
                  <a:lumMod val="85000"/>
                </a:sysClr>
              </a:gs>
              <a:gs pos="100000">
                <a:sysClr val="window" lastClr="FFFFFF"/>
              </a:gs>
            </a:gsLst>
            <a:lin ang="5400000" scaled="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Roboto Regular"/>
              <a:ea typeface="思源黑体 CN Regular"/>
              <a:cs typeface="+mn-cs"/>
            </a:endParaRPr>
          </a:p>
        </p:txBody>
      </p:sp>
      <p:sp>
        <p:nvSpPr>
          <p:cNvPr id="16" name="矩形: 圆角 15">
            <a:extLst>
              <a:ext uri="{FF2B5EF4-FFF2-40B4-BE49-F238E27FC236}">
                <a16:creationId xmlns:a16="http://schemas.microsoft.com/office/drawing/2014/main" id="{A084A20D-3D41-272B-62C0-639DBC89C406}"/>
              </a:ext>
            </a:extLst>
          </p:cNvPr>
          <p:cNvSpPr/>
          <p:nvPr/>
        </p:nvSpPr>
        <p:spPr>
          <a:xfrm>
            <a:off x="1638420" y="1799222"/>
            <a:ext cx="3639700" cy="4330844"/>
          </a:xfrm>
          <a:prstGeom prst="roundRect">
            <a:avLst>
              <a:gd name="adj" fmla="val 5867"/>
            </a:avLst>
          </a:prstGeom>
          <a:gradFill>
            <a:gsLst>
              <a:gs pos="0">
                <a:srgbClr val="FF6969"/>
              </a:gs>
              <a:gs pos="42000">
                <a:srgbClr val="A30D18"/>
              </a:gs>
              <a:gs pos="100000">
                <a:srgbClr val="C6111C"/>
              </a:gs>
            </a:gsLst>
            <a:lin ang="3600000" scaled="0"/>
          </a:gradFill>
          <a:ln>
            <a:noFill/>
          </a:ln>
          <a:effectLst>
            <a:reflection blurRad="6350" stA="25000" endPos="1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Roboto Regular"/>
              <a:ea typeface="思源黑体 CN Regular"/>
              <a:cs typeface="+mn-cs"/>
            </a:endParaRPr>
          </a:p>
        </p:txBody>
      </p:sp>
      <p:sp>
        <p:nvSpPr>
          <p:cNvPr id="25" name="矩形: 圆角 24">
            <a:extLst>
              <a:ext uri="{FF2B5EF4-FFF2-40B4-BE49-F238E27FC236}">
                <a16:creationId xmlns:a16="http://schemas.microsoft.com/office/drawing/2014/main" id="{18BA1DAB-405D-D9FF-C59A-6A33656A487A}"/>
              </a:ext>
            </a:extLst>
          </p:cNvPr>
          <p:cNvSpPr/>
          <p:nvPr/>
        </p:nvSpPr>
        <p:spPr>
          <a:xfrm>
            <a:off x="7216260" y="1799222"/>
            <a:ext cx="3639700" cy="4330844"/>
          </a:xfrm>
          <a:prstGeom prst="roundRect">
            <a:avLst>
              <a:gd name="adj" fmla="val 5867"/>
            </a:avLst>
          </a:prstGeom>
          <a:gradFill>
            <a:gsLst>
              <a:gs pos="0">
                <a:srgbClr val="FF6969"/>
              </a:gs>
              <a:gs pos="42000">
                <a:srgbClr val="A30D18"/>
              </a:gs>
              <a:gs pos="100000">
                <a:srgbClr val="C6111C"/>
              </a:gs>
            </a:gsLst>
            <a:lin ang="3600000" scaled="0"/>
          </a:gradFill>
          <a:ln>
            <a:noFill/>
          </a:ln>
          <a:effectLst>
            <a:reflection blurRad="6350" stA="25000" endPos="1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white"/>
              </a:solidFill>
              <a:effectLst/>
              <a:uLnTx/>
              <a:uFillTx/>
              <a:latin typeface="Roboto Regular"/>
              <a:ea typeface="思源黑体 CN Regular"/>
              <a:cs typeface="+mn-cs"/>
            </a:endParaRPr>
          </a:p>
        </p:txBody>
      </p:sp>
      <p:sp>
        <p:nvSpPr>
          <p:cNvPr id="26" name="文本框 25">
            <a:extLst>
              <a:ext uri="{FF2B5EF4-FFF2-40B4-BE49-F238E27FC236}">
                <a16:creationId xmlns:a16="http://schemas.microsoft.com/office/drawing/2014/main" id="{20FE2AB3-EAC5-5D02-588A-F2369520BBDD}"/>
              </a:ext>
            </a:extLst>
          </p:cNvPr>
          <p:cNvSpPr txBox="1"/>
          <p:nvPr/>
        </p:nvSpPr>
        <p:spPr>
          <a:xfrm>
            <a:off x="2750384" y="2113280"/>
            <a:ext cx="1415772" cy="584775"/>
          </a:xfrm>
          <a:prstGeom prst="rect">
            <a:avLst/>
          </a:prstGeom>
          <a:noFill/>
        </p:spPr>
        <p:txBody>
          <a:bodyPr wrap="none" rtlCol="0">
            <a:spAutoFit/>
          </a:bodyPr>
          <a:lstStyle/>
          <a:p>
            <a:pPr algn="l"/>
            <a:r>
              <a:rPr lang="zh-CN" altLang="en-US" sz="3200" b="1" dirty="0">
                <a:solidFill>
                  <a:schemeClr val="bg1"/>
                </a:solidFill>
                <a:latin typeface="微软雅黑" panose="020B0503020204020204" pitchFamily="34" charset="-122"/>
                <a:ea typeface="微软雅黑" panose="020B0503020204020204" pitchFamily="34" charset="-122"/>
              </a:rPr>
              <a:t>调查法</a:t>
            </a:r>
          </a:p>
        </p:txBody>
      </p:sp>
      <p:sp>
        <p:nvSpPr>
          <p:cNvPr id="27" name="文本框 26">
            <a:extLst>
              <a:ext uri="{FF2B5EF4-FFF2-40B4-BE49-F238E27FC236}">
                <a16:creationId xmlns:a16="http://schemas.microsoft.com/office/drawing/2014/main" id="{817F8199-736F-BF68-B07B-BDA4ABF3892A}"/>
              </a:ext>
            </a:extLst>
          </p:cNvPr>
          <p:cNvSpPr txBox="1"/>
          <p:nvPr/>
        </p:nvSpPr>
        <p:spPr>
          <a:xfrm>
            <a:off x="8328224" y="2113280"/>
            <a:ext cx="1415772" cy="584775"/>
          </a:xfrm>
          <a:prstGeom prst="rect">
            <a:avLst/>
          </a:prstGeom>
          <a:noFill/>
        </p:spPr>
        <p:txBody>
          <a:bodyPr wrap="none" rtlCol="0">
            <a:spAutoFit/>
          </a:bodyPr>
          <a:lstStyle/>
          <a:p>
            <a:pPr algn="l"/>
            <a:r>
              <a:rPr lang="zh-CN" altLang="en-US" sz="3200" b="1" dirty="0">
                <a:solidFill>
                  <a:schemeClr val="bg1"/>
                </a:solidFill>
                <a:latin typeface="微软雅黑" panose="020B0503020204020204" pitchFamily="34" charset="-122"/>
                <a:ea typeface="微软雅黑" panose="020B0503020204020204" pitchFamily="34" charset="-122"/>
              </a:rPr>
              <a:t>综述法</a:t>
            </a:r>
          </a:p>
        </p:txBody>
      </p:sp>
      <p:sp>
        <p:nvSpPr>
          <p:cNvPr id="28" name="文本框 27">
            <a:extLst>
              <a:ext uri="{FF2B5EF4-FFF2-40B4-BE49-F238E27FC236}">
                <a16:creationId xmlns:a16="http://schemas.microsoft.com/office/drawing/2014/main" id="{2FED817D-EDD4-CB36-2546-CF3B2EA8C89C}"/>
              </a:ext>
            </a:extLst>
          </p:cNvPr>
          <p:cNvSpPr txBox="1"/>
          <p:nvPr/>
        </p:nvSpPr>
        <p:spPr>
          <a:xfrm>
            <a:off x="2340015" y="3012113"/>
            <a:ext cx="2236510" cy="584775"/>
          </a:xfrm>
          <a:prstGeom prst="rect">
            <a:avLst/>
          </a:prstGeom>
          <a:noFill/>
        </p:spPr>
        <p:txBody>
          <a:bodyPr wrap="none" rtlCol="0">
            <a:spAutoFit/>
          </a:bodyPr>
          <a:lstStyle/>
          <a:p>
            <a:pPr algn="l"/>
            <a:r>
              <a:rPr lang="zh-CN" altLang="en-US" sz="3200" dirty="0">
                <a:solidFill>
                  <a:schemeClr val="bg1"/>
                </a:solidFill>
                <a:latin typeface="微软雅黑" panose="020B0503020204020204" pitchFamily="34" charset="-122"/>
                <a:ea typeface="微软雅黑" panose="020B0503020204020204" pitchFamily="34" charset="-122"/>
              </a:rPr>
              <a:t>问卷调查法</a:t>
            </a:r>
          </a:p>
        </p:txBody>
      </p:sp>
      <p:sp>
        <p:nvSpPr>
          <p:cNvPr id="29" name="文本框 28">
            <a:extLst>
              <a:ext uri="{FF2B5EF4-FFF2-40B4-BE49-F238E27FC236}">
                <a16:creationId xmlns:a16="http://schemas.microsoft.com/office/drawing/2014/main" id="{6F620667-5159-6C9D-3721-793C4F0E6C3F}"/>
              </a:ext>
            </a:extLst>
          </p:cNvPr>
          <p:cNvSpPr txBox="1"/>
          <p:nvPr/>
        </p:nvSpPr>
        <p:spPr>
          <a:xfrm>
            <a:off x="2340015" y="3941753"/>
            <a:ext cx="2236510" cy="584775"/>
          </a:xfrm>
          <a:prstGeom prst="rect">
            <a:avLst/>
          </a:prstGeom>
          <a:noFill/>
        </p:spPr>
        <p:txBody>
          <a:bodyPr wrap="none" rtlCol="0">
            <a:spAutoFit/>
          </a:bodyPr>
          <a:lstStyle/>
          <a:p>
            <a:pPr algn="l"/>
            <a:r>
              <a:rPr lang="zh-CN" altLang="en-US" sz="3200" dirty="0">
                <a:solidFill>
                  <a:schemeClr val="bg1"/>
                </a:solidFill>
                <a:latin typeface="微软雅黑" panose="020B0503020204020204" pitchFamily="34" charset="-122"/>
                <a:ea typeface="微软雅黑" panose="020B0503020204020204" pitchFamily="34" charset="-122"/>
              </a:rPr>
              <a:t>田野调查法</a:t>
            </a:r>
          </a:p>
        </p:txBody>
      </p:sp>
      <p:sp>
        <p:nvSpPr>
          <p:cNvPr id="30" name="文本框 29">
            <a:extLst>
              <a:ext uri="{FF2B5EF4-FFF2-40B4-BE49-F238E27FC236}">
                <a16:creationId xmlns:a16="http://schemas.microsoft.com/office/drawing/2014/main" id="{58B73DD1-3737-3C29-7121-E7269429C49F}"/>
              </a:ext>
            </a:extLst>
          </p:cNvPr>
          <p:cNvSpPr txBox="1"/>
          <p:nvPr/>
        </p:nvSpPr>
        <p:spPr>
          <a:xfrm>
            <a:off x="7917855" y="3012113"/>
            <a:ext cx="2236510" cy="584775"/>
          </a:xfrm>
          <a:prstGeom prst="rect">
            <a:avLst/>
          </a:prstGeom>
          <a:noFill/>
        </p:spPr>
        <p:txBody>
          <a:bodyPr wrap="none" rtlCol="0">
            <a:spAutoFit/>
          </a:bodyPr>
          <a:lstStyle/>
          <a:p>
            <a:pPr algn="l"/>
            <a:r>
              <a:rPr lang="zh-CN" altLang="en-US" sz="3200" dirty="0">
                <a:solidFill>
                  <a:schemeClr val="bg1"/>
                </a:solidFill>
                <a:latin typeface="微软雅黑" panose="020B0503020204020204" pitchFamily="34" charset="-122"/>
                <a:ea typeface="微软雅黑" panose="020B0503020204020204" pitchFamily="34" charset="-122"/>
              </a:rPr>
              <a:t>文献研究法</a:t>
            </a:r>
          </a:p>
        </p:txBody>
      </p:sp>
      <p:sp>
        <p:nvSpPr>
          <p:cNvPr id="31" name="文本框 30">
            <a:extLst>
              <a:ext uri="{FF2B5EF4-FFF2-40B4-BE49-F238E27FC236}">
                <a16:creationId xmlns:a16="http://schemas.microsoft.com/office/drawing/2014/main" id="{699CE91B-CCC6-D1EB-68C4-2EC097F44549}"/>
              </a:ext>
            </a:extLst>
          </p:cNvPr>
          <p:cNvSpPr txBox="1"/>
          <p:nvPr/>
        </p:nvSpPr>
        <p:spPr>
          <a:xfrm>
            <a:off x="7507486" y="3941753"/>
            <a:ext cx="3057247" cy="584775"/>
          </a:xfrm>
          <a:prstGeom prst="rect">
            <a:avLst/>
          </a:prstGeom>
          <a:noFill/>
        </p:spPr>
        <p:txBody>
          <a:bodyPr wrap="none" rtlCol="0">
            <a:spAutoFit/>
          </a:bodyPr>
          <a:lstStyle/>
          <a:p>
            <a:pPr algn="l"/>
            <a:r>
              <a:rPr lang="zh-CN" altLang="en-US" sz="3200" b="1" dirty="0">
                <a:solidFill>
                  <a:schemeClr val="bg1"/>
                </a:solidFill>
                <a:latin typeface="微软雅黑" panose="020B0503020204020204" pitchFamily="34" charset="-122"/>
                <a:ea typeface="微软雅黑" panose="020B0503020204020204" pitchFamily="34" charset="-122"/>
              </a:rPr>
              <a:t>知识图谱分析法</a:t>
            </a:r>
          </a:p>
        </p:txBody>
      </p:sp>
      <p:sp>
        <p:nvSpPr>
          <p:cNvPr id="32" name="对话气泡: 矩形 31">
            <a:extLst>
              <a:ext uri="{FF2B5EF4-FFF2-40B4-BE49-F238E27FC236}">
                <a16:creationId xmlns:a16="http://schemas.microsoft.com/office/drawing/2014/main" id="{9B2A49CB-1389-05DE-3C07-241E78A2F503}"/>
              </a:ext>
            </a:extLst>
          </p:cNvPr>
          <p:cNvSpPr/>
          <p:nvPr/>
        </p:nvSpPr>
        <p:spPr>
          <a:xfrm>
            <a:off x="4422419" y="2742422"/>
            <a:ext cx="644604" cy="299720"/>
          </a:xfrm>
          <a:prstGeom prst="wedgeRectCallout">
            <a:avLst>
              <a:gd name="adj1" fmla="val -38171"/>
              <a:gd name="adj2" fmla="val 8283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定量</a:t>
            </a:r>
          </a:p>
        </p:txBody>
      </p:sp>
      <p:sp>
        <p:nvSpPr>
          <p:cNvPr id="33" name="对话气泡: 矩形 32">
            <a:extLst>
              <a:ext uri="{FF2B5EF4-FFF2-40B4-BE49-F238E27FC236}">
                <a16:creationId xmlns:a16="http://schemas.microsoft.com/office/drawing/2014/main" id="{E585640C-00BB-2AE1-F7CA-EA71156493A4}"/>
              </a:ext>
            </a:extLst>
          </p:cNvPr>
          <p:cNvSpPr/>
          <p:nvPr/>
        </p:nvSpPr>
        <p:spPr>
          <a:xfrm>
            <a:off x="4422419" y="3722862"/>
            <a:ext cx="644604" cy="299720"/>
          </a:xfrm>
          <a:prstGeom prst="wedgeRectCallout">
            <a:avLst>
              <a:gd name="adj1" fmla="val -38171"/>
              <a:gd name="adj2" fmla="val 82839"/>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rPr>
              <a:t>定性</a:t>
            </a:r>
          </a:p>
        </p:txBody>
      </p:sp>
      <p:sp>
        <p:nvSpPr>
          <p:cNvPr id="34" name="对话气泡: 矩形 33">
            <a:extLst>
              <a:ext uri="{FF2B5EF4-FFF2-40B4-BE49-F238E27FC236}">
                <a16:creationId xmlns:a16="http://schemas.microsoft.com/office/drawing/2014/main" id="{472EF545-E204-B5A7-21F2-084F33DF1136}"/>
              </a:ext>
            </a:extLst>
          </p:cNvPr>
          <p:cNvSpPr/>
          <p:nvPr/>
        </p:nvSpPr>
        <p:spPr>
          <a:xfrm>
            <a:off x="10056139" y="2742422"/>
            <a:ext cx="644604" cy="299720"/>
          </a:xfrm>
          <a:prstGeom prst="wedgeRectCallout">
            <a:avLst>
              <a:gd name="adj1" fmla="val -38171"/>
              <a:gd name="adj2" fmla="val 82839"/>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rPr>
              <a:t>定性</a:t>
            </a:r>
          </a:p>
        </p:txBody>
      </p:sp>
      <p:sp>
        <p:nvSpPr>
          <p:cNvPr id="35" name="对话气泡: 矩形 34">
            <a:extLst>
              <a:ext uri="{FF2B5EF4-FFF2-40B4-BE49-F238E27FC236}">
                <a16:creationId xmlns:a16="http://schemas.microsoft.com/office/drawing/2014/main" id="{46E9EEB6-DDCA-E42F-836F-7264DF0CD4A1}"/>
              </a:ext>
            </a:extLst>
          </p:cNvPr>
          <p:cNvSpPr/>
          <p:nvPr/>
        </p:nvSpPr>
        <p:spPr>
          <a:xfrm>
            <a:off x="10056139" y="3722862"/>
            <a:ext cx="644604" cy="299720"/>
          </a:xfrm>
          <a:prstGeom prst="wedgeRectCallout">
            <a:avLst>
              <a:gd name="adj1" fmla="val -38171"/>
              <a:gd name="adj2" fmla="val 8283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定量</a:t>
            </a:r>
          </a:p>
        </p:txBody>
      </p:sp>
    </p:spTree>
    <p:custDataLst>
      <p:tags r:id="rId1"/>
    </p:custDataLst>
    <p:extLst>
      <p:ext uri="{BB962C8B-B14F-4D97-AF65-F5344CB8AC3E}">
        <p14:creationId xmlns:p14="http://schemas.microsoft.com/office/powerpoint/2010/main" val="1087979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8F38CB2-429F-4261-A665-2692BC6B159A}"/>
              </a:ext>
            </a:extLst>
          </p:cNvPr>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5" name="椭圆 4">
            <a:extLst>
              <a:ext uri="{FF2B5EF4-FFF2-40B4-BE49-F238E27FC236}">
                <a16:creationId xmlns:a16="http://schemas.microsoft.com/office/drawing/2014/main" id="{7CCEC432-79EB-06A0-67D9-2B41E5184A9F}"/>
              </a:ext>
            </a:extLst>
          </p:cNvPr>
          <p:cNvSpPr/>
          <p:nvPr/>
        </p:nvSpPr>
        <p:spPr>
          <a:xfrm>
            <a:off x="7658006" y="3094428"/>
            <a:ext cx="2005042" cy="2005042"/>
          </a:xfrm>
          <a:prstGeom prst="ellipse">
            <a:avLst/>
          </a:prstGeom>
          <a:solidFill>
            <a:srgbClr val="9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1800" b="0" i="0" u="none" strike="noStrike" kern="1200" cap="none" spc="0" normalizeH="0" baseline="0" noProof="0" dirty="0">
                <a:ln>
                  <a:noFill/>
                </a:ln>
                <a:solidFill>
                  <a:prstClr val="white"/>
                </a:solidFill>
                <a:effectLst/>
                <a:uLnTx/>
                <a:uFillTx/>
                <a:latin typeface="微软雅黑"/>
                <a:ea typeface="微软雅黑"/>
                <a:cs typeface="+mn-cs"/>
              </a:rPr>
              <a:t>的</a:t>
            </a:r>
            <a:endParaRPr kumimoji="0" lang="en-US" altLang="zh-CN" sz="1800" b="0" i="0" u="none" strike="noStrike" kern="1200" cap="none" spc="0" normalizeH="0" baseline="0" noProof="0" dirty="0">
              <a:ln>
                <a:noFill/>
              </a:ln>
              <a:solidFill>
                <a:prstClr val="white"/>
              </a:solidFill>
              <a:effectLst/>
              <a:uLnTx/>
              <a:uFillTx/>
              <a:latin typeface="微软雅黑"/>
              <a:ea typeface="微软雅黑"/>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微软雅黑"/>
                <a:ea typeface="微软雅黑"/>
                <a:cs typeface="+mn-cs"/>
              </a:rPr>
              <a:t>应用研究</a:t>
            </a:r>
          </a:p>
        </p:txBody>
      </p:sp>
      <p:sp>
        <p:nvSpPr>
          <p:cNvPr id="6" name="椭圆 5">
            <a:extLst>
              <a:ext uri="{FF2B5EF4-FFF2-40B4-BE49-F238E27FC236}">
                <a16:creationId xmlns:a16="http://schemas.microsoft.com/office/drawing/2014/main" id="{E09EE56B-E7A7-EAA0-D94F-24D3E9D4E669}"/>
              </a:ext>
            </a:extLst>
          </p:cNvPr>
          <p:cNvSpPr/>
          <p:nvPr/>
        </p:nvSpPr>
        <p:spPr>
          <a:xfrm>
            <a:off x="9982372" y="2566793"/>
            <a:ext cx="1274908" cy="12749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1200" b="0" i="0" u="none" strike="noStrike" kern="1200" cap="none" spc="0" normalizeH="0" baseline="0" noProof="0" dirty="0">
                <a:ln>
                  <a:noFill/>
                </a:ln>
                <a:solidFill>
                  <a:prstClr val="white"/>
                </a:solidFill>
                <a:effectLst/>
                <a:uLnTx/>
                <a:uFillTx/>
                <a:latin typeface="微软雅黑"/>
                <a:ea typeface="微软雅黑"/>
                <a:cs typeface="+mn-cs"/>
              </a:rPr>
              <a:t>在医学教育的应用研究</a:t>
            </a:r>
          </a:p>
        </p:txBody>
      </p:sp>
      <p:sp>
        <p:nvSpPr>
          <p:cNvPr id="7" name="椭圆 6">
            <a:extLst>
              <a:ext uri="{FF2B5EF4-FFF2-40B4-BE49-F238E27FC236}">
                <a16:creationId xmlns:a16="http://schemas.microsoft.com/office/drawing/2014/main" id="{E3EEB9E1-2AC1-01A1-6EB7-9B67F36AFFC8}"/>
              </a:ext>
            </a:extLst>
          </p:cNvPr>
          <p:cNvSpPr/>
          <p:nvPr/>
        </p:nvSpPr>
        <p:spPr>
          <a:xfrm>
            <a:off x="9677572" y="4426073"/>
            <a:ext cx="1274908" cy="1274908"/>
          </a:xfrm>
          <a:prstGeom prst="ellipse">
            <a:avLst/>
          </a:prstGeom>
          <a:solidFill>
            <a:srgbClr val="1E5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1200" b="0" i="0" u="none" strike="noStrike" kern="1200" cap="none" spc="0" normalizeH="0" baseline="0" noProof="0" dirty="0">
                <a:ln>
                  <a:noFill/>
                </a:ln>
                <a:solidFill>
                  <a:prstClr val="white"/>
                </a:solidFill>
                <a:effectLst/>
                <a:uLnTx/>
                <a:uFillTx/>
                <a:latin typeface="微软雅黑"/>
                <a:ea typeface="微软雅黑"/>
                <a:cs typeface="+mn-cs"/>
              </a:rPr>
              <a:t>在中医教学中的应用</a:t>
            </a:r>
          </a:p>
        </p:txBody>
      </p:sp>
      <p:sp>
        <p:nvSpPr>
          <p:cNvPr id="8" name="椭圆 7">
            <a:extLst>
              <a:ext uri="{FF2B5EF4-FFF2-40B4-BE49-F238E27FC236}">
                <a16:creationId xmlns:a16="http://schemas.microsoft.com/office/drawing/2014/main" id="{14476ECB-758D-A92A-FE16-6ACD0EEF86AA}"/>
              </a:ext>
            </a:extLst>
          </p:cNvPr>
          <p:cNvSpPr/>
          <p:nvPr/>
        </p:nvSpPr>
        <p:spPr>
          <a:xfrm>
            <a:off x="6492584" y="4478125"/>
            <a:ext cx="1274908" cy="1274908"/>
          </a:xfrm>
          <a:prstGeom prst="ellipse">
            <a:avLst/>
          </a:prstGeom>
          <a:solidFill>
            <a:srgbClr val="1E5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1200" b="0" i="0" u="none" strike="noStrike" kern="1200" cap="none" spc="0" normalizeH="0" baseline="0" noProof="0" dirty="0">
                <a:ln>
                  <a:noFill/>
                </a:ln>
                <a:solidFill>
                  <a:prstClr val="white"/>
                </a:solidFill>
                <a:effectLst/>
                <a:uLnTx/>
                <a:uFillTx/>
                <a:latin typeface="微软雅黑"/>
                <a:ea typeface="微软雅黑"/>
                <a:cs typeface="+mn-cs"/>
              </a:rPr>
              <a:t>的口腔教学应用</a:t>
            </a:r>
          </a:p>
        </p:txBody>
      </p:sp>
      <p:sp>
        <p:nvSpPr>
          <p:cNvPr id="9" name="椭圆 8">
            <a:extLst>
              <a:ext uri="{FF2B5EF4-FFF2-40B4-BE49-F238E27FC236}">
                <a16:creationId xmlns:a16="http://schemas.microsoft.com/office/drawing/2014/main" id="{7AB23C18-B0CE-DBB7-7DE5-7A024BF7E762}"/>
              </a:ext>
            </a:extLst>
          </p:cNvPr>
          <p:cNvSpPr/>
          <p:nvPr/>
        </p:nvSpPr>
        <p:spPr>
          <a:xfrm>
            <a:off x="6628190" y="2875655"/>
            <a:ext cx="840118" cy="840118"/>
          </a:xfrm>
          <a:prstGeom prst="ellipse">
            <a:avLst/>
          </a:pr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400" b="0" i="0" u="none" strike="noStrike" kern="1200" cap="none" spc="0" normalizeH="0" baseline="0" noProof="0" dirty="0">
                <a:ln>
                  <a:noFill/>
                </a:ln>
                <a:solidFill>
                  <a:prstClr val="white"/>
                </a:solidFill>
                <a:effectLst/>
                <a:uLnTx/>
                <a:uFillTx/>
                <a:latin typeface="微软雅黑"/>
                <a:ea typeface="微软雅黑"/>
                <a:cs typeface="+mn-cs"/>
              </a:rPr>
              <a:t>的口腔教学应用</a:t>
            </a:r>
          </a:p>
        </p:txBody>
      </p:sp>
      <p:sp>
        <p:nvSpPr>
          <p:cNvPr id="10" name="椭圆 9">
            <a:extLst>
              <a:ext uri="{FF2B5EF4-FFF2-40B4-BE49-F238E27FC236}">
                <a16:creationId xmlns:a16="http://schemas.microsoft.com/office/drawing/2014/main" id="{040FC970-B7C8-48E0-9637-25BAC43DFD8A}"/>
              </a:ext>
            </a:extLst>
          </p:cNvPr>
          <p:cNvSpPr/>
          <p:nvPr/>
        </p:nvSpPr>
        <p:spPr>
          <a:xfrm>
            <a:off x="7690263" y="2427370"/>
            <a:ext cx="484206" cy="484206"/>
          </a:xfrm>
          <a:prstGeom prst="ellipse">
            <a:avLst/>
          </a:pr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400" b="0" i="0" u="none" strike="noStrike" kern="1200" cap="none" spc="0" normalizeH="0" baseline="0" noProof="0" dirty="0">
                <a:ln>
                  <a:noFill/>
                </a:ln>
                <a:solidFill>
                  <a:prstClr val="white"/>
                </a:solidFill>
                <a:effectLst/>
                <a:uLnTx/>
                <a:uFillTx/>
                <a:latin typeface="微软雅黑"/>
                <a:ea typeface="微软雅黑"/>
                <a:cs typeface="+mn-cs"/>
              </a:rPr>
              <a:t>的口腔教学应用</a:t>
            </a:r>
          </a:p>
        </p:txBody>
      </p:sp>
      <p:sp>
        <p:nvSpPr>
          <p:cNvPr id="11" name="椭圆 10">
            <a:extLst>
              <a:ext uri="{FF2B5EF4-FFF2-40B4-BE49-F238E27FC236}">
                <a16:creationId xmlns:a16="http://schemas.microsoft.com/office/drawing/2014/main" id="{34C5D223-6878-5BE9-50A8-1D35F1C2202C}"/>
              </a:ext>
            </a:extLst>
          </p:cNvPr>
          <p:cNvSpPr/>
          <p:nvPr/>
        </p:nvSpPr>
        <p:spPr>
          <a:xfrm>
            <a:off x="1958590" y="3528300"/>
            <a:ext cx="2005042" cy="2005042"/>
          </a:xfrm>
          <a:prstGeom prst="ellipse">
            <a:avLst/>
          </a:prstGeom>
          <a:solidFill>
            <a:srgbClr val="9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1800" b="0" i="0" u="none" strike="noStrike" kern="1200" cap="none" spc="0" normalizeH="0" baseline="0" noProof="0" dirty="0">
                <a:ln>
                  <a:noFill/>
                </a:ln>
                <a:solidFill>
                  <a:prstClr val="white"/>
                </a:solidFill>
                <a:effectLst/>
                <a:uLnTx/>
                <a:uFillTx/>
                <a:latin typeface="微软雅黑"/>
                <a:ea typeface="微软雅黑"/>
                <a:cs typeface="+mn-cs"/>
              </a:rPr>
              <a:t>的</a:t>
            </a:r>
            <a:endParaRPr kumimoji="0" lang="en-US" altLang="zh-CN" sz="1800" b="0" i="0" u="none" strike="noStrike" kern="1200" cap="none" spc="0" normalizeH="0" baseline="0" noProof="0" dirty="0">
              <a:ln>
                <a:noFill/>
              </a:ln>
              <a:solidFill>
                <a:prstClr val="white"/>
              </a:solidFill>
              <a:effectLst/>
              <a:uLnTx/>
              <a:uFillTx/>
              <a:latin typeface="微软雅黑"/>
              <a:ea typeface="微软雅黑"/>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微软雅黑"/>
                <a:ea typeface="微软雅黑"/>
                <a:cs typeface="+mn-cs"/>
              </a:rPr>
              <a:t>理论研究</a:t>
            </a:r>
          </a:p>
        </p:txBody>
      </p:sp>
      <p:sp>
        <p:nvSpPr>
          <p:cNvPr id="20" name="椭圆 19">
            <a:extLst>
              <a:ext uri="{FF2B5EF4-FFF2-40B4-BE49-F238E27FC236}">
                <a16:creationId xmlns:a16="http://schemas.microsoft.com/office/drawing/2014/main" id="{2336B796-7DA3-4C5B-6A62-60633ADB60F8}"/>
              </a:ext>
            </a:extLst>
          </p:cNvPr>
          <p:cNvSpPr/>
          <p:nvPr/>
        </p:nvSpPr>
        <p:spPr>
          <a:xfrm>
            <a:off x="1740801" y="5615292"/>
            <a:ext cx="1274908" cy="12749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1200" b="0" i="0" u="none" strike="noStrike" kern="1200" cap="none" spc="0" normalizeH="0" baseline="0" noProof="0" dirty="0">
                <a:ln>
                  <a:noFill/>
                </a:ln>
                <a:solidFill>
                  <a:prstClr val="white"/>
                </a:solidFill>
                <a:effectLst/>
                <a:uLnTx/>
                <a:uFillTx/>
                <a:latin typeface="微软雅黑"/>
                <a:ea typeface="微软雅黑"/>
                <a:cs typeface="+mn-cs"/>
              </a:rPr>
              <a:t>的认知理论分析</a:t>
            </a:r>
          </a:p>
        </p:txBody>
      </p:sp>
      <p:sp>
        <p:nvSpPr>
          <p:cNvPr id="21" name="椭圆 20">
            <a:extLst>
              <a:ext uri="{FF2B5EF4-FFF2-40B4-BE49-F238E27FC236}">
                <a16:creationId xmlns:a16="http://schemas.microsoft.com/office/drawing/2014/main" id="{392E089C-CD33-D66D-DDF7-E6273B5727F7}"/>
              </a:ext>
            </a:extLst>
          </p:cNvPr>
          <p:cNvSpPr/>
          <p:nvPr/>
        </p:nvSpPr>
        <p:spPr>
          <a:xfrm>
            <a:off x="3383549" y="2508756"/>
            <a:ext cx="1274908" cy="1274908"/>
          </a:xfrm>
          <a:prstGeom prst="ellipse">
            <a:avLst/>
          </a:prstGeom>
          <a:solidFill>
            <a:srgbClr val="1E5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white"/>
                </a:solidFill>
                <a:effectLst/>
                <a:uLnTx/>
                <a:uFillTx/>
                <a:latin typeface="微软雅黑"/>
                <a:ea typeface="微软雅黑"/>
                <a:cs typeface="+mn-cs"/>
              </a:rPr>
              <a:t>具身认知视域下的</a:t>
            </a:r>
            <a:r>
              <a:rPr kumimoji="0" lang="en-US" altLang="zh-CN" sz="1200" b="0" i="0" u="none" strike="noStrike" kern="1200" cap="none" spc="0" normalizeH="0" baseline="0" noProof="0" dirty="0">
                <a:ln>
                  <a:noFill/>
                </a:ln>
                <a:solidFill>
                  <a:prstClr val="white"/>
                </a:solidFill>
                <a:effectLst/>
                <a:uLnTx/>
                <a:uFillTx/>
                <a:latin typeface="微软雅黑"/>
                <a:ea typeface="微软雅黑"/>
                <a:cs typeface="+mn-cs"/>
              </a:rPr>
              <a:t>VR</a:t>
            </a:r>
            <a:endParaRPr kumimoji="0" lang="zh-CN" altLang="en-US" sz="1200" b="0" i="0" u="none" strike="noStrike" kern="1200" cap="none" spc="0" normalizeH="0" baseline="0" noProof="0" dirty="0">
              <a:ln>
                <a:noFill/>
              </a:ln>
              <a:solidFill>
                <a:prstClr val="white"/>
              </a:solidFill>
              <a:effectLst/>
              <a:uLnTx/>
              <a:uFillTx/>
              <a:latin typeface="微软雅黑"/>
              <a:ea typeface="微软雅黑"/>
              <a:cs typeface="+mn-cs"/>
            </a:endParaRPr>
          </a:p>
        </p:txBody>
      </p:sp>
      <p:sp>
        <p:nvSpPr>
          <p:cNvPr id="22" name="椭圆 21">
            <a:extLst>
              <a:ext uri="{FF2B5EF4-FFF2-40B4-BE49-F238E27FC236}">
                <a16:creationId xmlns:a16="http://schemas.microsoft.com/office/drawing/2014/main" id="{CA518B10-476C-1734-DB12-81B72DB77D45}"/>
              </a:ext>
            </a:extLst>
          </p:cNvPr>
          <p:cNvSpPr/>
          <p:nvPr/>
        </p:nvSpPr>
        <p:spPr>
          <a:xfrm>
            <a:off x="341672" y="3910383"/>
            <a:ext cx="1274908" cy="1274908"/>
          </a:xfrm>
          <a:prstGeom prst="ellipse">
            <a:avLst/>
          </a:prstGeom>
          <a:solidFill>
            <a:srgbClr val="1E5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1200" b="0" i="0" u="none" strike="noStrike" kern="1200" cap="none" spc="0" normalizeH="0" baseline="0" noProof="0" dirty="0">
                <a:ln>
                  <a:noFill/>
                </a:ln>
                <a:solidFill>
                  <a:prstClr val="white"/>
                </a:solidFill>
                <a:effectLst/>
                <a:uLnTx/>
                <a:uFillTx/>
                <a:latin typeface="微软雅黑"/>
                <a:ea typeface="微软雅黑"/>
                <a:cs typeface="+mn-cs"/>
              </a:rPr>
              <a:t>的哲学意义</a:t>
            </a:r>
          </a:p>
        </p:txBody>
      </p:sp>
      <p:sp>
        <p:nvSpPr>
          <p:cNvPr id="23" name="椭圆 22">
            <a:extLst>
              <a:ext uri="{FF2B5EF4-FFF2-40B4-BE49-F238E27FC236}">
                <a16:creationId xmlns:a16="http://schemas.microsoft.com/office/drawing/2014/main" id="{8C9B95FA-27A1-E0AE-CFF3-3DD82961263B}"/>
              </a:ext>
            </a:extLst>
          </p:cNvPr>
          <p:cNvSpPr/>
          <p:nvPr/>
        </p:nvSpPr>
        <p:spPr>
          <a:xfrm>
            <a:off x="4207928" y="5185291"/>
            <a:ext cx="840118" cy="840118"/>
          </a:xfrm>
          <a:prstGeom prst="ellipse">
            <a:avLst/>
          </a:pr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400" b="0" i="0" u="none" strike="noStrike" kern="1200" cap="none" spc="0" normalizeH="0" baseline="0" noProof="0" dirty="0">
                <a:ln>
                  <a:noFill/>
                </a:ln>
                <a:solidFill>
                  <a:prstClr val="white"/>
                </a:solidFill>
                <a:effectLst/>
                <a:uLnTx/>
                <a:uFillTx/>
                <a:latin typeface="微软雅黑"/>
                <a:ea typeface="微软雅黑"/>
                <a:cs typeface="+mn-cs"/>
              </a:rPr>
              <a:t>的口腔教学应用</a:t>
            </a:r>
          </a:p>
        </p:txBody>
      </p:sp>
      <p:sp>
        <p:nvSpPr>
          <p:cNvPr id="24" name="椭圆 23">
            <a:extLst>
              <a:ext uri="{FF2B5EF4-FFF2-40B4-BE49-F238E27FC236}">
                <a16:creationId xmlns:a16="http://schemas.microsoft.com/office/drawing/2014/main" id="{0F515EB4-F4AB-60C4-9A4C-F01234EB858D}"/>
              </a:ext>
            </a:extLst>
          </p:cNvPr>
          <p:cNvSpPr/>
          <p:nvPr/>
        </p:nvSpPr>
        <p:spPr>
          <a:xfrm>
            <a:off x="1374477" y="2731634"/>
            <a:ext cx="484206" cy="484206"/>
          </a:xfrm>
          <a:prstGeom prst="ellipse">
            <a:avLst/>
          </a:pr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 b="0" i="0" u="none" strike="noStrike" kern="1200" cap="none" spc="0" normalizeH="0" baseline="0" noProof="0" dirty="0">
                <a:ln>
                  <a:noFill/>
                </a:ln>
                <a:solidFill>
                  <a:prstClr val="white"/>
                </a:solidFill>
                <a:effectLst/>
                <a:uLnTx/>
                <a:uFillTx/>
                <a:latin typeface="微软雅黑"/>
                <a:ea typeface="微软雅黑"/>
                <a:cs typeface="+mn-cs"/>
              </a:rPr>
              <a:t>VR</a:t>
            </a:r>
            <a:r>
              <a:rPr kumimoji="0" lang="zh-CN" altLang="en-US" sz="400" b="0" i="0" u="none" strike="noStrike" kern="1200" cap="none" spc="0" normalizeH="0" baseline="0" noProof="0" dirty="0">
                <a:ln>
                  <a:noFill/>
                </a:ln>
                <a:solidFill>
                  <a:prstClr val="white"/>
                </a:solidFill>
                <a:effectLst/>
                <a:uLnTx/>
                <a:uFillTx/>
                <a:latin typeface="微软雅黑"/>
                <a:ea typeface="微软雅黑"/>
                <a:cs typeface="+mn-cs"/>
              </a:rPr>
              <a:t>的口腔教学应用</a:t>
            </a:r>
          </a:p>
        </p:txBody>
      </p:sp>
      <p:sp>
        <p:nvSpPr>
          <p:cNvPr id="3" name="文本框 2">
            <a:extLst>
              <a:ext uri="{FF2B5EF4-FFF2-40B4-BE49-F238E27FC236}">
                <a16:creationId xmlns:a16="http://schemas.microsoft.com/office/drawing/2014/main" id="{3B63DE94-5321-07BB-CD33-063B0258BDB9}"/>
              </a:ext>
            </a:extLst>
          </p:cNvPr>
          <p:cNvSpPr txBox="1"/>
          <p:nvPr/>
        </p:nvSpPr>
        <p:spPr>
          <a:xfrm>
            <a:off x="2138680" y="347185"/>
            <a:ext cx="7914640" cy="5847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3200" b="1" i="0" u="none" strike="noStrike" kern="1200" cap="none" spc="0" normalizeH="0" baseline="0" noProof="0" dirty="0">
                <a:ln>
                  <a:noFill/>
                </a:ln>
                <a:solidFill>
                  <a:schemeClr val="accent4">
                    <a:lumMod val="40000"/>
                    <a:lumOff val="60000"/>
                  </a:schemeClr>
                </a:solidFill>
                <a:effectLst/>
                <a:uLnTx/>
                <a:uFillTx/>
                <a:latin typeface="微软雅黑"/>
                <a:ea typeface="微软雅黑"/>
                <a:cs typeface="+mn-cs"/>
              </a:rPr>
              <a:t>为什么论文能够反映研究现状？</a:t>
            </a:r>
          </a:p>
        </p:txBody>
      </p:sp>
      <p:sp>
        <p:nvSpPr>
          <p:cNvPr id="12" name="文本框 11">
            <a:extLst>
              <a:ext uri="{FF2B5EF4-FFF2-40B4-BE49-F238E27FC236}">
                <a16:creationId xmlns:a16="http://schemas.microsoft.com/office/drawing/2014/main" id="{8A757AF8-90BE-47A2-47DB-CC6AA926F0CD}"/>
              </a:ext>
            </a:extLst>
          </p:cNvPr>
          <p:cNvSpPr txBox="1"/>
          <p:nvPr/>
        </p:nvSpPr>
        <p:spPr>
          <a:xfrm>
            <a:off x="2270760" y="1143793"/>
            <a:ext cx="7914640"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微软雅黑"/>
                <a:ea typeface="微软雅黑"/>
                <a:cs typeface="+mn-cs"/>
              </a:rPr>
              <a:t>1.</a:t>
            </a:r>
            <a:r>
              <a:rPr kumimoji="0" lang="zh-CN" altLang="en-US" sz="1800" b="0" i="0" u="none" strike="noStrike" kern="1200" cap="none" spc="0" normalizeH="0" baseline="0" noProof="0" dirty="0">
                <a:ln>
                  <a:noFill/>
                </a:ln>
                <a:solidFill>
                  <a:prstClr val="white"/>
                </a:solidFill>
                <a:effectLst/>
                <a:uLnTx/>
                <a:uFillTx/>
                <a:latin typeface="微软雅黑"/>
                <a:ea typeface="微软雅黑"/>
                <a:cs typeface="+mn-cs"/>
              </a:rPr>
              <a:t>论文是作者围绕某一问题展开的论述，可以侧重不同的角度，采取不同的方法，得到的结论也不尽一致。</a:t>
            </a:r>
            <a:endParaRPr kumimoji="0" lang="en-US" altLang="zh-CN" sz="1800" b="0" i="0" u="none" strike="noStrike" kern="1200" cap="none" spc="0" normalizeH="0" baseline="0" noProof="0" dirty="0">
              <a:ln>
                <a:noFill/>
              </a:ln>
              <a:solidFill>
                <a:prstClr val="white"/>
              </a:solidFill>
              <a:effectLst/>
              <a:uLnTx/>
              <a:uFillTx/>
              <a:latin typeface="微软雅黑"/>
              <a:ea typeface="微软雅黑"/>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dirty="0">
                <a:solidFill>
                  <a:prstClr val="white"/>
                </a:solidFill>
                <a:latin typeface="微软雅黑"/>
                <a:ea typeface="微软雅黑"/>
              </a:rPr>
              <a:t>2.</a:t>
            </a:r>
            <a:r>
              <a:rPr lang="zh-CN" altLang="en-US" dirty="0">
                <a:solidFill>
                  <a:prstClr val="white"/>
                </a:solidFill>
                <a:latin typeface="微软雅黑"/>
                <a:ea typeface="微软雅黑"/>
              </a:rPr>
              <a:t>论文是有结构标准的。标题</a:t>
            </a:r>
            <a:r>
              <a:rPr lang="en-US" altLang="zh-CN" dirty="0">
                <a:solidFill>
                  <a:prstClr val="white"/>
                </a:solidFill>
                <a:latin typeface="微软雅黑"/>
                <a:ea typeface="微软雅黑"/>
              </a:rPr>
              <a:t>-</a:t>
            </a:r>
            <a:r>
              <a:rPr lang="zh-CN" altLang="en-US" dirty="0">
                <a:solidFill>
                  <a:prstClr val="white"/>
                </a:solidFill>
                <a:latin typeface="微软雅黑"/>
                <a:ea typeface="微软雅黑"/>
              </a:rPr>
              <a:t>作者</a:t>
            </a:r>
            <a:r>
              <a:rPr lang="en-US" altLang="zh-CN" dirty="0">
                <a:solidFill>
                  <a:prstClr val="white"/>
                </a:solidFill>
                <a:latin typeface="微软雅黑"/>
                <a:ea typeface="微软雅黑"/>
              </a:rPr>
              <a:t>-</a:t>
            </a:r>
            <a:r>
              <a:rPr lang="zh-CN" altLang="en-US" dirty="0">
                <a:solidFill>
                  <a:prstClr val="white"/>
                </a:solidFill>
                <a:latin typeface="微软雅黑"/>
                <a:ea typeface="微软雅黑"/>
              </a:rPr>
              <a:t>单位</a:t>
            </a:r>
            <a:r>
              <a:rPr lang="en-US" altLang="zh-CN" dirty="0">
                <a:solidFill>
                  <a:prstClr val="white"/>
                </a:solidFill>
                <a:latin typeface="微软雅黑"/>
                <a:ea typeface="微软雅黑"/>
              </a:rPr>
              <a:t>-</a:t>
            </a:r>
            <a:r>
              <a:rPr lang="zh-CN" altLang="en-US" dirty="0">
                <a:solidFill>
                  <a:prstClr val="white"/>
                </a:solidFill>
                <a:latin typeface="微软雅黑"/>
                <a:ea typeface="微软雅黑"/>
              </a:rPr>
              <a:t>摘要</a:t>
            </a:r>
            <a:r>
              <a:rPr lang="en-US" altLang="zh-CN" dirty="0">
                <a:solidFill>
                  <a:prstClr val="white"/>
                </a:solidFill>
                <a:latin typeface="微软雅黑"/>
                <a:ea typeface="微软雅黑"/>
              </a:rPr>
              <a:t>-</a:t>
            </a:r>
            <a:r>
              <a:rPr lang="zh-CN" altLang="en-US" dirty="0">
                <a:solidFill>
                  <a:prstClr val="white"/>
                </a:solidFill>
                <a:latin typeface="微软雅黑"/>
                <a:ea typeface="微软雅黑"/>
              </a:rPr>
              <a:t>关键字</a:t>
            </a:r>
            <a:r>
              <a:rPr lang="en-US" altLang="zh-CN" dirty="0">
                <a:solidFill>
                  <a:prstClr val="white"/>
                </a:solidFill>
                <a:latin typeface="微软雅黑"/>
                <a:ea typeface="微软雅黑"/>
              </a:rPr>
              <a:t>-</a:t>
            </a:r>
            <a:r>
              <a:rPr lang="zh-CN" altLang="en-US" dirty="0">
                <a:solidFill>
                  <a:prstClr val="white"/>
                </a:solidFill>
                <a:latin typeface="微软雅黑"/>
                <a:ea typeface="微软雅黑"/>
              </a:rPr>
              <a:t>正文</a:t>
            </a:r>
            <a:r>
              <a:rPr lang="en-US" altLang="zh-CN" dirty="0">
                <a:solidFill>
                  <a:prstClr val="white"/>
                </a:solidFill>
                <a:latin typeface="微软雅黑"/>
                <a:ea typeface="微软雅黑"/>
              </a:rPr>
              <a:t>-</a:t>
            </a:r>
            <a:r>
              <a:rPr lang="zh-CN" altLang="en-US" dirty="0">
                <a:solidFill>
                  <a:prstClr val="white"/>
                </a:solidFill>
                <a:latin typeface="微软雅黑"/>
                <a:ea typeface="微软雅黑"/>
              </a:rPr>
              <a:t>参考文献。</a:t>
            </a:r>
            <a:endParaRPr kumimoji="0" lang="zh-CN" altLang="en-US" sz="1800" b="0" i="0" u="none" strike="noStrike" kern="1200" cap="none" spc="0" normalizeH="0" baseline="0" noProof="0" dirty="0">
              <a:ln>
                <a:noFill/>
              </a:ln>
              <a:solidFill>
                <a:prstClr val="white"/>
              </a:solidFill>
              <a:effectLst/>
              <a:uLnTx/>
              <a:uFillTx/>
              <a:latin typeface="微软雅黑"/>
              <a:ea typeface="微软雅黑"/>
              <a:cs typeface="+mn-cs"/>
            </a:endParaRPr>
          </a:p>
        </p:txBody>
      </p:sp>
    </p:spTree>
    <p:custDataLst>
      <p:tags r:id="rId1"/>
    </p:custDataLst>
    <p:extLst>
      <p:ext uri="{BB962C8B-B14F-4D97-AF65-F5344CB8AC3E}">
        <p14:creationId xmlns:p14="http://schemas.microsoft.com/office/powerpoint/2010/main" val="582933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8F38CB2-429F-4261-A665-2692BC6B159A}"/>
              </a:ext>
            </a:extLst>
          </p:cNvPr>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2" name="矩形 11">
            <a:extLst>
              <a:ext uri="{FF2B5EF4-FFF2-40B4-BE49-F238E27FC236}">
                <a16:creationId xmlns:a16="http://schemas.microsoft.com/office/drawing/2014/main" id="{A1392D49-39B3-4001-9D15-CF3C2FF97740}"/>
              </a:ext>
            </a:extLst>
          </p:cNvPr>
          <p:cNvSpPr/>
          <p:nvPr/>
        </p:nvSpPr>
        <p:spPr>
          <a:xfrm>
            <a:off x="4978601" y="2767220"/>
            <a:ext cx="2236510"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实操演练</a:t>
            </a:r>
            <a:endParaRPr kumimoji="0" lang="zh-CN" altLang="en-US" sz="4000" b="0" i="0" u="none" strike="noStrike" kern="1200" cap="none" spc="0" normalizeH="0" baseline="0" noProof="0" dirty="0">
              <a:ln>
                <a:noFill/>
              </a:ln>
              <a:solidFill>
                <a:prstClr val="white"/>
              </a:solidFill>
              <a:effectLst/>
              <a:uLnTx/>
              <a:uFillTx/>
              <a:latin typeface="微软雅黑"/>
              <a:ea typeface="微软雅黑"/>
              <a:cs typeface="+mn-cs"/>
            </a:endParaRPr>
          </a:p>
        </p:txBody>
      </p:sp>
      <p:sp>
        <p:nvSpPr>
          <p:cNvPr id="13" name="矩形 12">
            <a:extLst>
              <a:ext uri="{FF2B5EF4-FFF2-40B4-BE49-F238E27FC236}">
                <a16:creationId xmlns:a16="http://schemas.microsoft.com/office/drawing/2014/main" id="{E7AF298C-4681-4BCC-9A0A-E5228C2992A8}"/>
              </a:ext>
            </a:extLst>
          </p:cNvPr>
          <p:cNvSpPr/>
          <p:nvPr/>
        </p:nvSpPr>
        <p:spPr>
          <a:xfrm>
            <a:off x="1223963" y="1547814"/>
            <a:ext cx="9744075" cy="376237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4" name="矩形 13">
            <a:extLst>
              <a:ext uri="{FF2B5EF4-FFF2-40B4-BE49-F238E27FC236}">
                <a16:creationId xmlns:a16="http://schemas.microsoft.com/office/drawing/2014/main" id="{D00160BB-DA72-40E5-B4D2-3237F319752B}"/>
              </a:ext>
            </a:extLst>
          </p:cNvPr>
          <p:cNvSpPr/>
          <p:nvPr/>
        </p:nvSpPr>
        <p:spPr>
          <a:xfrm>
            <a:off x="1376363" y="1700214"/>
            <a:ext cx="9444037" cy="3471861"/>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5" name="文本框 14">
            <a:extLst>
              <a:ext uri="{FF2B5EF4-FFF2-40B4-BE49-F238E27FC236}">
                <a16:creationId xmlns:a16="http://schemas.microsoft.com/office/drawing/2014/main" id="{201A4D8B-E93B-4259-AFD8-5CB0DDB9D1AE}"/>
              </a:ext>
            </a:extLst>
          </p:cNvPr>
          <p:cNvSpPr txBox="1"/>
          <p:nvPr/>
        </p:nvSpPr>
        <p:spPr>
          <a:xfrm>
            <a:off x="5796133" y="1920834"/>
            <a:ext cx="601447" cy="120032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prstClr val="white"/>
                </a:solidFill>
                <a:effectLst/>
                <a:uLnTx/>
                <a:uFillTx/>
                <a:latin typeface="Lucida Sans" panose="020B0602030504020204" pitchFamily="34" charset="0"/>
                <a:ea typeface="微软雅黑" panose="020B0503020204020204" pitchFamily="34" charset="-122"/>
                <a:cs typeface="+mn-cs"/>
              </a:rPr>
              <a:t>“</a:t>
            </a:r>
            <a:endParaRPr kumimoji="0" lang="zh-CN" altLang="en-US" sz="7200" b="1" i="0" u="none" strike="noStrike" kern="1200" cap="none" spc="0" normalizeH="0" baseline="0" noProof="0" dirty="0">
              <a:ln>
                <a:noFill/>
              </a:ln>
              <a:solidFill>
                <a:prstClr val="white"/>
              </a:solidFill>
              <a:effectLst/>
              <a:uLnTx/>
              <a:uFillTx/>
              <a:latin typeface="Lucida Sans" panose="020B0602030504020204" pitchFamily="34" charset="0"/>
              <a:ea typeface="微软雅黑" panose="020B0503020204020204" pitchFamily="34" charset="-122"/>
              <a:cs typeface="+mn-cs"/>
            </a:endParaRPr>
          </a:p>
        </p:txBody>
      </p:sp>
      <p:sp>
        <p:nvSpPr>
          <p:cNvPr id="16" name="文本框 15">
            <a:hlinkClick r:id="rId5" action="ppaction://hlinkfile"/>
            <a:extLst>
              <a:ext uri="{FF2B5EF4-FFF2-40B4-BE49-F238E27FC236}">
                <a16:creationId xmlns:a16="http://schemas.microsoft.com/office/drawing/2014/main" id="{C4003EF0-7023-42CE-9086-2642B55AEF16}"/>
              </a:ext>
            </a:extLst>
          </p:cNvPr>
          <p:cNvSpPr txBox="1"/>
          <p:nvPr/>
        </p:nvSpPr>
        <p:spPr>
          <a:xfrm>
            <a:off x="2135313" y="3638586"/>
            <a:ext cx="7923088"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chemeClr val="accent4">
                    <a:lumMod val="40000"/>
                    <a:lumOff val="60000"/>
                  </a:schemeClr>
                </a:solidFill>
                <a:effectLst/>
                <a:uLnTx/>
                <a:uFillTx/>
                <a:latin typeface="Arial" panose="020B0604020202020204" pitchFamily="34" charset="0"/>
                <a:ea typeface="微软雅黑"/>
                <a:cs typeface="Arial" panose="020B0604020202020204" pitchFamily="34" charset="0"/>
              </a:rPr>
              <a:t>《</a:t>
            </a:r>
            <a:r>
              <a:rPr kumimoji="0" lang="zh-CN" altLang="en-US" sz="2800" b="1" i="0" u="none" strike="noStrike" kern="1200" cap="none" spc="0" normalizeH="0" baseline="0" noProof="0" dirty="0">
                <a:ln>
                  <a:noFill/>
                </a:ln>
                <a:solidFill>
                  <a:schemeClr val="accent4">
                    <a:lumMod val="40000"/>
                    <a:lumOff val="60000"/>
                  </a:schemeClr>
                </a:solidFill>
                <a:effectLst/>
                <a:uLnTx/>
                <a:uFillTx/>
                <a:latin typeface="Arial" panose="020B0604020202020204" pitchFamily="34" charset="0"/>
                <a:ea typeface="微软雅黑"/>
                <a:cs typeface="Arial" panose="020B0604020202020204" pitchFamily="34" charset="0"/>
              </a:rPr>
              <a:t>虚拟现实技术在医学教育中的研究现状和热点</a:t>
            </a:r>
            <a:r>
              <a:rPr kumimoji="0" lang="en-US" altLang="zh-CN" sz="2800" b="1" i="0" u="none" strike="noStrike" kern="1200" cap="none" spc="0" normalizeH="0" baseline="0" noProof="0" dirty="0">
                <a:ln>
                  <a:noFill/>
                </a:ln>
                <a:solidFill>
                  <a:schemeClr val="accent4">
                    <a:lumMod val="40000"/>
                    <a:lumOff val="60000"/>
                  </a:schemeClr>
                </a:solidFill>
                <a:effectLst/>
                <a:uLnTx/>
                <a:uFillTx/>
                <a:latin typeface="Arial" panose="020B0604020202020204" pitchFamily="34" charset="0"/>
                <a:ea typeface="微软雅黑"/>
                <a:cs typeface="Arial" panose="020B0604020202020204" pitchFamily="34" charset="0"/>
              </a:rPr>
              <a:t>》</a:t>
            </a:r>
            <a:endParaRPr kumimoji="0" lang="zh-CN" altLang="en-US" sz="2800" b="1" i="0" u="none" strike="noStrike" kern="1200" cap="none" spc="0" normalizeH="0" baseline="0" noProof="0" dirty="0">
              <a:ln>
                <a:noFill/>
              </a:ln>
              <a:solidFill>
                <a:schemeClr val="accent4">
                  <a:lumMod val="40000"/>
                  <a:lumOff val="60000"/>
                </a:schemeClr>
              </a:solidFill>
              <a:effectLst/>
              <a:uLnTx/>
              <a:uFillTx/>
              <a:latin typeface="Arial" panose="020B0604020202020204" pitchFamily="34" charset="0"/>
              <a:ea typeface="微软雅黑"/>
              <a:cs typeface="Arial" panose="020B0604020202020204" pitchFamily="34" charset="0"/>
            </a:endParaRPr>
          </a:p>
        </p:txBody>
      </p:sp>
      <p:sp>
        <p:nvSpPr>
          <p:cNvPr id="17" name="文本框 16">
            <a:extLst>
              <a:ext uri="{FF2B5EF4-FFF2-40B4-BE49-F238E27FC236}">
                <a16:creationId xmlns:a16="http://schemas.microsoft.com/office/drawing/2014/main" id="{6891EFF4-EA7F-4F03-9A5D-3B626F5EC7CF}"/>
              </a:ext>
            </a:extLst>
          </p:cNvPr>
          <p:cNvSpPr txBox="1"/>
          <p:nvPr/>
        </p:nvSpPr>
        <p:spPr>
          <a:xfrm>
            <a:off x="5268812" y="4341430"/>
            <a:ext cx="1415772"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52C3CB"/>
                </a:solidFill>
                <a:effectLst/>
                <a:uLnTx/>
                <a:uFillTx/>
                <a:latin typeface="微软雅黑"/>
                <a:ea typeface="微软雅黑"/>
                <a:cs typeface="+mn-cs"/>
              </a:rPr>
              <a:t>知识图谱</a:t>
            </a:r>
          </a:p>
        </p:txBody>
      </p:sp>
      <p:cxnSp>
        <p:nvCxnSpPr>
          <p:cNvPr id="18" name="直接连接符 17">
            <a:extLst>
              <a:ext uri="{FF2B5EF4-FFF2-40B4-BE49-F238E27FC236}">
                <a16:creationId xmlns:a16="http://schemas.microsoft.com/office/drawing/2014/main" id="{022AD5BE-F50D-4AA5-9287-0A9C036C098E}"/>
              </a:ext>
            </a:extLst>
          </p:cNvPr>
          <p:cNvCxnSpPr>
            <a:cxnSpLocks/>
          </p:cNvCxnSpPr>
          <p:nvPr/>
        </p:nvCxnSpPr>
        <p:spPr>
          <a:xfrm>
            <a:off x="4940300" y="4572262"/>
            <a:ext cx="95250" cy="0"/>
          </a:xfrm>
          <a:prstGeom prst="line">
            <a:avLst/>
          </a:prstGeom>
          <a:ln>
            <a:solidFill>
              <a:srgbClr val="52C3CB"/>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F5746DEA-51A3-4DE2-BEC6-A7229065F281}"/>
              </a:ext>
            </a:extLst>
          </p:cNvPr>
          <p:cNvCxnSpPr>
            <a:cxnSpLocks/>
          </p:cNvCxnSpPr>
          <p:nvPr/>
        </p:nvCxnSpPr>
        <p:spPr>
          <a:xfrm>
            <a:off x="6934200" y="4572262"/>
            <a:ext cx="95250" cy="0"/>
          </a:xfrm>
          <a:prstGeom prst="line">
            <a:avLst/>
          </a:prstGeom>
          <a:ln>
            <a:solidFill>
              <a:srgbClr val="52C3CB"/>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6052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6" presetClass="emph" presetSubtype="0" decel="100000" autoRev="1" fill="hold" grpId="1" nodeType="withEffect">
                                  <p:stCondLst>
                                    <p:cond delay="500"/>
                                  </p:stCondLst>
                                  <p:childTnLst>
                                    <p:animScale>
                                      <p:cBhvr>
                                        <p:cTn id="11" dur="500" fill="hold"/>
                                        <p:tgtEl>
                                          <p:spTgt spid="15"/>
                                        </p:tgtEl>
                                      </p:cBhvr>
                                      <p:by x="115000" y="1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8F38CB2-429F-4261-A665-2692BC6B159A}"/>
              </a:ext>
            </a:extLst>
          </p:cNvPr>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5" name="任意多边形: 形状 4">
            <a:extLst>
              <a:ext uri="{FF2B5EF4-FFF2-40B4-BE49-F238E27FC236}">
                <a16:creationId xmlns:a16="http://schemas.microsoft.com/office/drawing/2014/main" id="{EC8B11DD-1805-4200-874E-EF1C7318E781}"/>
              </a:ext>
            </a:extLst>
          </p:cNvPr>
          <p:cNvSpPr/>
          <p:nvPr/>
        </p:nvSpPr>
        <p:spPr>
          <a:xfrm>
            <a:off x="2131479" y="3476730"/>
            <a:ext cx="3221501" cy="2602523"/>
          </a:xfrm>
          <a:custGeom>
            <a:avLst/>
            <a:gdLst>
              <a:gd name="connsiteX0" fmla="*/ 0 w 3221501"/>
              <a:gd name="connsiteY0" fmla="*/ 1807698 h 2602523"/>
              <a:gd name="connsiteX1" fmla="*/ 562707 w 3221501"/>
              <a:gd name="connsiteY1" fmla="*/ 2602523 h 2602523"/>
              <a:gd name="connsiteX2" fmla="*/ 3221501 w 3221501"/>
              <a:gd name="connsiteY2" fmla="*/ 661181 h 2602523"/>
              <a:gd name="connsiteX3" fmla="*/ 3010486 w 3221501"/>
              <a:gd name="connsiteY3" fmla="*/ 0 h 2602523"/>
              <a:gd name="connsiteX4" fmla="*/ 0 w 3221501"/>
              <a:gd name="connsiteY4" fmla="*/ 1807698 h 2602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1501" h="2602523">
                <a:moveTo>
                  <a:pt x="0" y="1807698"/>
                </a:moveTo>
                <a:lnTo>
                  <a:pt x="562707" y="2602523"/>
                </a:lnTo>
                <a:lnTo>
                  <a:pt x="3221501" y="661181"/>
                </a:lnTo>
                <a:lnTo>
                  <a:pt x="3010486" y="0"/>
                </a:lnTo>
                <a:lnTo>
                  <a:pt x="0" y="1807698"/>
                </a:lnTo>
                <a:close/>
              </a:path>
            </a:pathLst>
          </a:cu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6" name="任意多边形: 形状 5">
            <a:extLst>
              <a:ext uri="{FF2B5EF4-FFF2-40B4-BE49-F238E27FC236}">
                <a16:creationId xmlns:a16="http://schemas.microsoft.com/office/drawing/2014/main" id="{3B8DF43D-CE72-80F3-46EA-0E7E0E1B2276}"/>
              </a:ext>
            </a:extLst>
          </p:cNvPr>
          <p:cNvSpPr/>
          <p:nvPr/>
        </p:nvSpPr>
        <p:spPr>
          <a:xfrm>
            <a:off x="5141965" y="3476730"/>
            <a:ext cx="1561514" cy="1139483"/>
          </a:xfrm>
          <a:custGeom>
            <a:avLst/>
            <a:gdLst>
              <a:gd name="connsiteX0" fmla="*/ 0 w 1561514"/>
              <a:gd name="connsiteY0" fmla="*/ 0 h 1139483"/>
              <a:gd name="connsiteX1" fmla="*/ 203981 w 1561514"/>
              <a:gd name="connsiteY1" fmla="*/ 668215 h 1139483"/>
              <a:gd name="connsiteX2" fmla="*/ 1561514 w 1561514"/>
              <a:gd name="connsiteY2" fmla="*/ 1139483 h 1139483"/>
              <a:gd name="connsiteX3" fmla="*/ 1448972 w 1561514"/>
              <a:gd name="connsiteY3" fmla="*/ 576775 h 1139483"/>
              <a:gd name="connsiteX4" fmla="*/ 0 w 1561514"/>
              <a:gd name="connsiteY4" fmla="*/ 0 h 1139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514" h="1139483">
                <a:moveTo>
                  <a:pt x="0" y="0"/>
                </a:moveTo>
                <a:lnTo>
                  <a:pt x="203981" y="668215"/>
                </a:lnTo>
                <a:lnTo>
                  <a:pt x="1561514" y="1139483"/>
                </a:lnTo>
                <a:lnTo>
                  <a:pt x="1448972" y="576775"/>
                </a:lnTo>
                <a:lnTo>
                  <a:pt x="0" y="0"/>
                </a:lnTo>
                <a:close/>
              </a:path>
            </a:pathLst>
          </a:custGeom>
          <a:solidFill>
            <a:srgbClr val="1E5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7" name="任意多边形: 形状 6">
            <a:extLst>
              <a:ext uri="{FF2B5EF4-FFF2-40B4-BE49-F238E27FC236}">
                <a16:creationId xmlns:a16="http://schemas.microsoft.com/office/drawing/2014/main" id="{FDDFE068-112B-B1AE-D2CD-F0CB55A7BFED}"/>
              </a:ext>
            </a:extLst>
          </p:cNvPr>
          <p:cNvSpPr/>
          <p:nvPr/>
        </p:nvSpPr>
        <p:spPr>
          <a:xfrm>
            <a:off x="6583903" y="2527161"/>
            <a:ext cx="2672862" cy="2074984"/>
          </a:xfrm>
          <a:custGeom>
            <a:avLst/>
            <a:gdLst>
              <a:gd name="connsiteX0" fmla="*/ 0 w 2672862"/>
              <a:gd name="connsiteY0" fmla="*/ 1512277 h 2074984"/>
              <a:gd name="connsiteX1" fmla="*/ 112542 w 2672862"/>
              <a:gd name="connsiteY1" fmla="*/ 2074984 h 2074984"/>
              <a:gd name="connsiteX2" fmla="*/ 2672862 w 2672862"/>
              <a:gd name="connsiteY2" fmla="*/ 337624 h 2074984"/>
              <a:gd name="connsiteX3" fmla="*/ 2497016 w 2672862"/>
              <a:gd name="connsiteY3" fmla="*/ 0 h 2074984"/>
              <a:gd name="connsiteX4" fmla="*/ 0 w 2672862"/>
              <a:gd name="connsiteY4" fmla="*/ 1512277 h 2074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2862" h="2074984">
                <a:moveTo>
                  <a:pt x="0" y="1512277"/>
                </a:moveTo>
                <a:lnTo>
                  <a:pt x="112542" y="2074984"/>
                </a:lnTo>
                <a:lnTo>
                  <a:pt x="2672862" y="337624"/>
                </a:lnTo>
                <a:lnTo>
                  <a:pt x="2497016" y="0"/>
                </a:lnTo>
                <a:lnTo>
                  <a:pt x="0" y="1512277"/>
                </a:lnTo>
                <a:close/>
              </a:path>
            </a:pathLst>
          </a:custGeom>
          <a:solidFill>
            <a:srgbClr val="1C5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8" name="等腰三角形 7">
            <a:extLst>
              <a:ext uri="{FF2B5EF4-FFF2-40B4-BE49-F238E27FC236}">
                <a16:creationId xmlns:a16="http://schemas.microsoft.com/office/drawing/2014/main" id="{13E101EA-DFFE-98DB-934C-595D098C743A}"/>
              </a:ext>
            </a:extLst>
          </p:cNvPr>
          <p:cNvSpPr/>
          <p:nvPr/>
        </p:nvSpPr>
        <p:spPr>
          <a:xfrm rot="3600000">
            <a:off x="8995873" y="1907619"/>
            <a:ext cx="1404699" cy="1210947"/>
          </a:xfrm>
          <a:prstGeom prst="triangle">
            <a:avLst/>
          </a:prstGeom>
          <a:solidFill>
            <a:srgbClr val="164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cxnSp>
        <p:nvCxnSpPr>
          <p:cNvPr id="9" name="直接连接符 8">
            <a:extLst>
              <a:ext uri="{FF2B5EF4-FFF2-40B4-BE49-F238E27FC236}">
                <a16:creationId xmlns:a16="http://schemas.microsoft.com/office/drawing/2014/main" id="{EC4AD353-5F9F-B961-B5A2-6B35D879E15B}"/>
              </a:ext>
            </a:extLst>
          </p:cNvPr>
          <p:cNvCxnSpPr>
            <a:cxnSpLocks/>
          </p:cNvCxnSpPr>
          <p:nvPr/>
        </p:nvCxnSpPr>
        <p:spPr>
          <a:xfrm flipV="1">
            <a:off x="2921907" y="3814356"/>
            <a:ext cx="2311498" cy="15419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4859AE39-F12D-C627-576E-408E5185FCB8}"/>
              </a:ext>
            </a:extLst>
          </p:cNvPr>
          <p:cNvCxnSpPr/>
          <p:nvPr/>
        </p:nvCxnSpPr>
        <p:spPr>
          <a:xfrm>
            <a:off x="5223843" y="3818165"/>
            <a:ext cx="1408052" cy="4714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3F1990F3-A6A3-6D3D-817F-86672D08A5B8}"/>
              </a:ext>
            </a:extLst>
          </p:cNvPr>
          <p:cNvCxnSpPr>
            <a:cxnSpLocks/>
          </p:cNvCxnSpPr>
          <p:nvPr/>
        </p:nvCxnSpPr>
        <p:spPr>
          <a:xfrm flipV="1">
            <a:off x="6631895" y="2739579"/>
            <a:ext cx="2493962" cy="15500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椭圆 19">
            <a:extLst>
              <a:ext uri="{FF2B5EF4-FFF2-40B4-BE49-F238E27FC236}">
                <a16:creationId xmlns:a16="http://schemas.microsoft.com/office/drawing/2014/main" id="{2AFE05CB-DD7A-066D-4B83-12F9345C3110}"/>
              </a:ext>
            </a:extLst>
          </p:cNvPr>
          <p:cNvSpPr/>
          <p:nvPr/>
        </p:nvSpPr>
        <p:spPr>
          <a:xfrm>
            <a:off x="2627707" y="5295945"/>
            <a:ext cx="349250" cy="349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1</a:t>
            </a:r>
            <a:endParaRPr kumimoji="0" lang="zh-CN" altLang="en-US" sz="16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endParaRPr>
          </a:p>
        </p:txBody>
      </p:sp>
      <p:sp>
        <p:nvSpPr>
          <p:cNvPr id="21" name="椭圆 20">
            <a:extLst>
              <a:ext uri="{FF2B5EF4-FFF2-40B4-BE49-F238E27FC236}">
                <a16:creationId xmlns:a16="http://schemas.microsoft.com/office/drawing/2014/main" id="{72F943FF-74A2-B9E2-475F-B138B419ECBF}"/>
              </a:ext>
            </a:extLst>
          </p:cNvPr>
          <p:cNvSpPr/>
          <p:nvPr/>
        </p:nvSpPr>
        <p:spPr>
          <a:xfrm>
            <a:off x="5069184" y="3697000"/>
            <a:ext cx="349250" cy="349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2</a:t>
            </a:r>
            <a:endParaRPr kumimoji="0" lang="zh-CN" altLang="en-US" sz="16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endParaRPr>
          </a:p>
        </p:txBody>
      </p:sp>
      <p:sp>
        <p:nvSpPr>
          <p:cNvPr id="22" name="椭圆 21">
            <a:extLst>
              <a:ext uri="{FF2B5EF4-FFF2-40B4-BE49-F238E27FC236}">
                <a16:creationId xmlns:a16="http://schemas.microsoft.com/office/drawing/2014/main" id="{F8F6457E-7C6E-F54E-6337-B17949BB6AC8}"/>
              </a:ext>
            </a:extLst>
          </p:cNvPr>
          <p:cNvSpPr/>
          <p:nvPr/>
        </p:nvSpPr>
        <p:spPr>
          <a:xfrm>
            <a:off x="6451457" y="4103683"/>
            <a:ext cx="349250" cy="349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3</a:t>
            </a:r>
            <a:endParaRPr kumimoji="0" lang="zh-CN" altLang="en-US" sz="16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endParaRPr>
          </a:p>
        </p:txBody>
      </p:sp>
      <p:sp>
        <p:nvSpPr>
          <p:cNvPr id="23" name="椭圆 22">
            <a:extLst>
              <a:ext uri="{FF2B5EF4-FFF2-40B4-BE49-F238E27FC236}">
                <a16:creationId xmlns:a16="http://schemas.microsoft.com/office/drawing/2014/main" id="{19784181-887C-3E4C-BC06-D633503BE743}"/>
              </a:ext>
            </a:extLst>
          </p:cNvPr>
          <p:cNvSpPr/>
          <p:nvPr/>
        </p:nvSpPr>
        <p:spPr>
          <a:xfrm>
            <a:off x="8972969" y="2527161"/>
            <a:ext cx="349250" cy="3492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4</a:t>
            </a:r>
            <a:endParaRPr kumimoji="0" lang="zh-CN" altLang="en-US" sz="16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endParaRPr>
          </a:p>
        </p:txBody>
      </p:sp>
      <p:grpSp>
        <p:nvGrpSpPr>
          <p:cNvPr id="42" name="组合 41">
            <a:extLst>
              <a:ext uri="{FF2B5EF4-FFF2-40B4-BE49-F238E27FC236}">
                <a16:creationId xmlns:a16="http://schemas.microsoft.com/office/drawing/2014/main" id="{FCCDE026-14D6-9466-0AE1-B3E36C6670E5}"/>
              </a:ext>
            </a:extLst>
          </p:cNvPr>
          <p:cNvGrpSpPr/>
          <p:nvPr/>
        </p:nvGrpSpPr>
        <p:grpSpPr>
          <a:xfrm>
            <a:off x="1123476" y="3796617"/>
            <a:ext cx="2354604" cy="646331"/>
            <a:chOff x="1123476" y="3796617"/>
            <a:chExt cx="2354604" cy="646331"/>
          </a:xfrm>
        </p:grpSpPr>
        <p:grpSp>
          <p:nvGrpSpPr>
            <p:cNvPr id="24" name="组合 23">
              <a:extLst>
                <a:ext uri="{FF2B5EF4-FFF2-40B4-BE49-F238E27FC236}">
                  <a16:creationId xmlns:a16="http://schemas.microsoft.com/office/drawing/2014/main" id="{7CD74A25-ABC1-3303-D4BE-75A07F8A7002}"/>
                </a:ext>
              </a:extLst>
            </p:cNvPr>
            <p:cNvGrpSpPr/>
            <p:nvPr/>
          </p:nvGrpSpPr>
          <p:grpSpPr>
            <a:xfrm rot="20292398">
              <a:off x="1123476" y="4053930"/>
              <a:ext cx="211206" cy="211206"/>
              <a:chOff x="3683000" y="2490519"/>
              <a:chExt cx="877569" cy="877569"/>
            </a:xfrm>
          </p:grpSpPr>
          <p:sp>
            <p:nvSpPr>
              <p:cNvPr id="25" name="椭圆 24">
                <a:extLst>
                  <a:ext uri="{FF2B5EF4-FFF2-40B4-BE49-F238E27FC236}">
                    <a16:creationId xmlns:a16="http://schemas.microsoft.com/office/drawing/2014/main" id="{1EC0FA98-76CA-3431-BB7D-A66EC3033903}"/>
                  </a:ext>
                </a:extLst>
              </p:cNvPr>
              <p:cNvSpPr/>
              <p:nvPr/>
            </p:nvSpPr>
            <p:spPr>
              <a:xfrm>
                <a:off x="3683000" y="2490519"/>
                <a:ext cx="877569" cy="877569"/>
              </a:xfrm>
              <a:prstGeom prst="ellipse">
                <a:avLst/>
              </a:prstGeom>
              <a:solidFill>
                <a:schemeClr val="bg1"/>
              </a:solidFill>
              <a:ln w="12700">
                <a:solidFill>
                  <a:srgbClr val="1F7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a:ea typeface="微软雅黑"/>
                  <a:cs typeface="+mn-cs"/>
                </a:endParaRPr>
              </a:p>
            </p:txBody>
          </p:sp>
          <p:sp>
            <p:nvSpPr>
              <p:cNvPr id="26" name="椭圆 25">
                <a:extLst>
                  <a:ext uri="{FF2B5EF4-FFF2-40B4-BE49-F238E27FC236}">
                    <a16:creationId xmlns:a16="http://schemas.microsoft.com/office/drawing/2014/main" id="{D7F000A7-8998-CD06-D92C-25E653C44D0F}"/>
                  </a:ext>
                </a:extLst>
              </p:cNvPr>
              <p:cNvSpPr/>
              <p:nvPr/>
            </p:nvSpPr>
            <p:spPr>
              <a:xfrm>
                <a:off x="3911292" y="2718811"/>
                <a:ext cx="420994" cy="420994"/>
              </a:xfrm>
              <a:prstGeom prst="ellipse">
                <a:avLst/>
              </a:prstGeom>
              <a:solidFill>
                <a:srgbClr val="1F78B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sp>
          <p:nvSpPr>
            <p:cNvPr id="27" name="文本框 26">
              <a:extLst>
                <a:ext uri="{FF2B5EF4-FFF2-40B4-BE49-F238E27FC236}">
                  <a16:creationId xmlns:a16="http://schemas.microsoft.com/office/drawing/2014/main" id="{09149DE4-CC9B-766B-99BC-24AB584063C7}"/>
                </a:ext>
              </a:extLst>
            </p:cNvPr>
            <p:cNvSpPr txBox="1"/>
            <p:nvPr/>
          </p:nvSpPr>
          <p:spPr>
            <a:xfrm>
              <a:off x="1446755" y="3796617"/>
              <a:ext cx="203132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微软雅黑"/>
                  <a:ea typeface="微软雅黑"/>
                  <a:cs typeface="+mn-cs"/>
                </a:rPr>
                <a:t>采集</a:t>
              </a:r>
            </a:p>
          </p:txBody>
        </p:sp>
      </p:grpSp>
      <p:grpSp>
        <p:nvGrpSpPr>
          <p:cNvPr id="28" name="组合 27">
            <a:extLst>
              <a:ext uri="{FF2B5EF4-FFF2-40B4-BE49-F238E27FC236}">
                <a16:creationId xmlns:a16="http://schemas.microsoft.com/office/drawing/2014/main" id="{F36CE75D-C064-042A-B422-AE5CAD58BA8B}"/>
              </a:ext>
            </a:extLst>
          </p:cNvPr>
          <p:cNvGrpSpPr/>
          <p:nvPr/>
        </p:nvGrpSpPr>
        <p:grpSpPr>
          <a:xfrm rot="20292398">
            <a:off x="3793948" y="2785394"/>
            <a:ext cx="211206" cy="211206"/>
            <a:chOff x="3683000" y="2490519"/>
            <a:chExt cx="877569" cy="877569"/>
          </a:xfrm>
        </p:grpSpPr>
        <p:sp>
          <p:nvSpPr>
            <p:cNvPr id="29" name="椭圆 28">
              <a:extLst>
                <a:ext uri="{FF2B5EF4-FFF2-40B4-BE49-F238E27FC236}">
                  <a16:creationId xmlns:a16="http://schemas.microsoft.com/office/drawing/2014/main" id="{F70C53B4-AA47-237E-3450-2EA950985035}"/>
                </a:ext>
              </a:extLst>
            </p:cNvPr>
            <p:cNvSpPr/>
            <p:nvPr/>
          </p:nvSpPr>
          <p:spPr>
            <a:xfrm>
              <a:off x="3683000" y="2490519"/>
              <a:ext cx="877569" cy="877569"/>
            </a:xfrm>
            <a:prstGeom prst="ellipse">
              <a:avLst/>
            </a:prstGeom>
            <a:solidFill>
              <a:schemeClr val="bg1"/>
            </a:solidFill>
            <a:ln w="12700">
              <a:solidFill>
                <a:srgbClr val="1E5F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30" name="椭圆 29">
              <a:extLst>
                <a:ext uri="{FF2B5EF4-FFF2-40B4-BE49-F238E27FC236}">
                  <a16:creationId xmlns:a16="http://schemas.microsoft.com/office/drawing/2014/main" id="{53E15BFE-D45C-2D99-5194-289BEED693DF}"/>
                </a:ext>
              </a:extLst>
            </p:cNvPr>
            <p:cNvSpPr/>
            <p:nvPr/>
          </p:nvSpPr>
          <p:spPr>
            <a:xfrm>
              <a:off x="3911292" y="2718811"/>
              <a:ext cx="420994" cy="420994"/>
            </a:xfrm>
            <a:prstGeom prst="ellipse">
              <a:avLst/>
            </a:prstGeom>
            <a:solidFill>
              <a:srgbClr val="1E5FA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sp>
        <p:nvSpPr>
          <p:cNvPr id="31" name="文本框 30">
            <a:extLst>
              <a:ext uri="{FF2B5EF4-FFF2-40B4-BE49-F238E27FC236}">
                <a16:creationId xmlns:a16="http://schemas.microsoft.com/office/drawing/2014/main" id="{D4390BD5-03F5-DD5A-C436-C1FA64FAD97A}"/>
              </a:ext>
            </a:extLst>
          </p:cNvPr>
          <p:cNvSpPr txBox="1"/>
          <p:nvPr/>
        </p:nvSpPr>
        <p:spPr>
          <a:xfrm>
            <a:off x="4117227" y="2562927"/>
            <a:ext cx="258608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微软雅黑"/>
                <a:ea typeface="微软雅黑"/>
                <a:cs typeface="+mn-cs"/>
              </a:rPr>
              <a:t>处理与集成</a:t>
            </a:r>
          </a:p>
        </p:txBody>
      </p:sp>
      <p:grpSp>
        <p:nvGrpSpPr>
          <p:cNvPr id="32" name="组合 31">
            <a:extLst>
              <a:ext uri="{FF2B5EF4-FFF2-40B4-BE49-F238E27FC236}">
                <a16:creationId xmlns:a16="http://schemas.microsoft.com/office/drawing/2014/main" id="{C819E0A8-FA24-31F9-DEF1-C11B09D7E38A}"/>
              </a:ext>
            </a:extLst>
          </p:cNvPr>
          <p:cNvGrpSpPr/>
          <p:nvPr/>
        </p:nvGrpSpPr>
        <p:grpSpPr>
          <a:xfrm rot="20292398">
            <a:off x="6663554" y="4888848"/>
            <a:ext cx="211206" cy="211206"/>
            <a:chOff x="3683000" y="2490519"/>
            <a:chExt cx="877569" cy="877569"/>
          </a:xfrm>
        </p:grpSpPr>
        <p:sp>
          <p:nvSpPr>
            <p:cNvPr id="33" name="椭圆 32">
              <a:extLst>
                <a:ext uri="{FF2B5EF4-FFF2-40B4-BE49-F238E27FC236}">
                  <a16:creationId xmlns:a16="http://schemas.microsoft.com/office/drawing/2014/main" id="{C01207F8-DAD5-D25F-4AC8-9642159E8967}"/>
                </a:ext>
              </a:extLst>
            </p:cNvPr>
            <p:cNvSpPr/>
            <p:nvPr/>
          </p:nvSpPr>
          <p:spPr>
            <a:xfrm>
              <a:off x="3683000" y="2490519"/>
              <a:ext cx="877569" cy="877569"/>
            </a:xfrm>
            <a:prstGeom prst="ellipse">
              <a:avLst/>
            </a:prstGeom>
            <a:solidFill>
              <a:schemeClr val="bg1"/>
            </a:solidFill>
            <a:ln w="12700">
              <a:solidFill>
                <a:srgbClr val="1C56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34" name="椭圆 33">
              <a:extLst>
                <a:ext uri="{FF2B5EF4-FFF2-40B4-BE49-F238E27FC236}">
                  <a16:creationId xmlns:a16="http://schemas.microsoft.com/office/drawing/2014/main" id="{A7C3A372-5202-41A2-3040-F3146196C2F0}"/>
                </a:ext>
              </a:extLst>
            </p:cNvPr>
            <p:cNvSpPr/>
            <p:nvPr/>
          </p:nvSpPr>
          <p:spPr>
            <a:xfrm>
              <a:off x="3911292" y="2718811"/>
              <a:ext cx="420994" cy="420994"/>
            </a:xfrm>
            <a:prstGeom prst="ellipse">
              <a:avLst/>
            </a:prstGeom>
            <a:solidFill>
              <a:srgbClr val="1C568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sp>
        <p:nvSpPr>
          <p:cNvPr id="35" name="文本框 34">
            <a:extLst>
              <a:ext uri="{FF2B5EF4-FFF2-40B4-BE49-F238E27FC236}">
                <a16:creationId xmlns:a16="http://schemas.microsoft.com/office/drawing/2014/main" id="{B61F55B4-1FC3-6985-F3F2-B4CCECCC2477}"/>
              </a:ext>
            </a:extLst>
          </p:cNvPr>
          <p:cNvSpPr txBox="1"/>
          <p:nvPr/>
        </p:nvSpPr>
        <p:spPr>
          <a:xfrm>
            <a:off x="7016585" y="4671286"/>
            <a:ext cx="203132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微软雅黑"/>
                <a:ea typeface="微软雅黑"/>
                <a:cs typeface="+mn-cs"/>
              </a:rPr>
              <a:t>分析</a:t>
            </a:r>
          </a:p>
        </p:txBody>
      </p:sp>
      <p:grpSp>
        <p:nvGrpSpPr>
          <p:cNvPr id="36" name="组合 35">
            <a:extLst>
              <a:ext uri="{FF2B5EF4-FFF2-40B4-BE49-F238E27FC236}">
                <a16:creationId xmlns:a16="http://schemas.microsoft.com/office/drawing/2014/main" id="{E3E39265-6121-D8F8-FA76-DEC22BC94D6B}"/>
              </a:ext>
            </a:extLst>
          </p:cNvPr>
          <p:cNvGrpSpPr/>
          <p:nvPr/>
        </p:nvGrpSpPr>
        <p:grpSpPr>
          <a:xfrm rot="20292398">
            <a:off x="9132650" y="3828276"/>
            <a:ext cx="211206" cy="211206"/>
            <a:chOff x="3683000" y="2490519"/>
            <a:chExt cx="877569" cy="877569"/>
          </a:xfrm>
        </p:grpSpPr>
        <p:sp>
          <p:nvSpPr>
            <p:cNvPr id="37" name="椭圆 36">
              <a:extLst>
                <a:ext uri="{FF2B5EF4-FFF2-40B4-BE49-F238E27FC236}">
                  <a16:creationId xmlns:a16="http://schemas.microsoft.com/office/drawing/2014/main" id="{A047B460-FDD3-E140-6603-DC8E87D2F643}"/>
                </a:ext>
              </a:extLst>
            </p:cNvPr>
            <p:cNvSpPr/>
            <p:nvPr/>
          </p:nvSpPr>
          <p:spPr>
            <a:xfrm>
              <a:off x="3683000" y="2490519"/>
              <a:ext cx="877569" cy="877569"/>
            </a:xfrm>
            <a:prstGeom prst="ellipse">
              <a:avLst/>
            </a:prstGeom>
            <a:solidFill>
              <a:schemeClr val="bg1"/>
            </a:solidFill>
            <a:ln w="12700">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38" name="椭圆 37">
              <a:extLst>
                <a:ext uri="{FF2B5EF4-FFF2-40B4-BE49-F238E27FC236}">
                  <a16:creationId xmlns:a16="http://schemas.microsoft.com/office/drawing/2014/main" id="{A06C5890-AA4A-D243-B0F2-35EB7C75AB6D}"/>
                </a:ext>
              </a:extLst>
            </p:cNvPr>
            <p:cNvSpPr/>
            <p:nvPr/>
          </p:nvSpPr>
          <p:spPr>
            <a:xfrm>
              <a:off x="3911292" y="2718811"/>
              <a:ext cx="420994" cy="420994"/>
            </a:xfrm>
            <a:prstGeom prst="ellipse">
              <a:avLst/>
            </a:prstGeom>
            <a:solidFill>
              <a:srgbClr val="5959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sp>
        <p:nvSpPr>
          <p:cNvPr id="39" name="文本框 38">
            <a:extLst>
              <a:ext uri="{FF2B5EF4-FFF2-40B4-BE49-F238E27FC236}">
                <a16:creationId xmlns:a16="http://schemas.microsoft.com/office/drawing/2014/main" id="{937A5AA2-DAD8-CE5C-08FE-A390DD3024E1}"/>
              </a:ext>
            </a:extLst>
          </p:cNvPr>
          <p:cNvSpPr txBox="1"/>
          <p:nvPr/>
        </p:nvSpPr>
        <p:spPr>
          <a:xfrm>
            <a:off x="9472025" y="3574816"/>
            <a:ext cx="203132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微软雅黑"/>
                <a:ea typeface="微软雅黑"/>
                <a:cs typeface="+mn-cs"/>
              </a:rPr>
              <a:t>解释</a:t>
            </a:r>
          </a:p>
        </p:txBody>
      </p:sp>
      <p:sp>
        <p:nvSpPr>
          <p:cNvPr id="40" name="文本框 39">
            <a:extLst>
              <a:ext uri="{FF2B5EF4-FFF2-40B4-BE49-F238E27FC236}">
                <a16:creationId xmlns:a16="http://schemas.microsoft.com/office/drawing/2014/main" id="{4140F8C4-E71D-216D-82A4-7EEBD5A54905}"/>
              </a:ext>
            </a:extLst>
          </p:cNvPr>
          <p:cNvSpPr txBox="1"/>
          <p:nvPr/>
        </p:nvSpPr>
        <p:spPr>
          <a:xfrm>
            <a:off x="3464510" y="200935"/>
            <a:ext cx="5262980" cy="76944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4400" b="1" i="0" u="none" strike="noStrike" kern="1200" cap="none" spc="0" normalizeH="0" baseline="0" noProof="0" dirty="0">
                <a:ln>
                  <a:noFill/>
                </a:ln>
                <a:gradFill>
                  <a:gsLst>
                    <a:gs pos="0">
                      <a:srgbClr val="1F57A6"/>
                    </a:gs>
                    <a:gs pos="56000">
                      <a:srgbClr val="1F78BC"/>
                    </a:gs>
                    <a:gs pos="90000">
                      <a:srgbClr val="1F57A6"/>
                    </a:gs>
                  </a:gsLst>
                  <a:lin ang="2700000" scaled="0"/>
                </a:gradFill>
                <a:effectLst/>
                <a:uLnTx/>
                <a:uFillTx/>
                <a:latin typeface="微软雅黑" panose="020B0503020204020204" pitchFamily="34" charset="-122"/>
                <a:ea typeface="微软雅黑" panose="020B0503020204020204" pitchFamily="34" charset="-122"/>
                <a:cs typeface="+mn-cs"/>
              </a:rPr>
              <a:t>大数据处理基本流程</a:t>
            </a:r>
          </a:p>
        </p:txBody>
      </p:sp>
      <p:sp>
        <p:nvSpPr>
          <p:cNvPr id="41" name="文本框 40">
            <a:extLst>
              <a:ext uri="{FF2B5EF4-FFF2-40B4-BE49-F238E27FC236}">
                <a16:creationId xmlns:a16="http://schemas.microsoft.com/office/drawing/2014/main" id="{362575A9-5228-D088-543A-2EF1A05240DE}"/>
              </a:ext>
            </a:extLst>
          </p:cNvPr>
          <p:cNvSpPr txBox="1"/>
          <p:nvPr/>
        </p:nvSpPr>
        <p:spPr>
          <a:xfrm>
            <a:off x="4110521" y="943393"/>
            <a:ext cx="3970959" cy="3385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锐字工房荣光粗黑简1.0" panose="02000500000000000000" pitchFamily="2" charset="-122"/>
                <a:cs typeface="Arial" panose="020B0604020202020204" pitchFamily="34" charset="0"/>
              </a:rPr>
              <a:t>The basic process of  big data processing</a:t>
            </a:r>
          </a:p>
        </p:txBody>
      </p:sp>
    </p:spTree>
    <p:custDataLst>
      <p:tags r:id="rId1"/>
    </p:custDataLst>
    <p:extLst>
      <p:ext uri="{BB962C8B-B14F-4D97-AF65-F5344CB8AC3E}">
        <p14:creationId xmlns:p14="http://schemas.microsoft.com/office/powerpoint/2010/main" val="83903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8F38CB2-429F-4261-A665-2692BC6B159A}"/>
              </a:ext>
            </a:extLst>
          </p:cNvPr>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0" name="矩形: 圆角 9">
            <a:extLst>
              <a:ext uri="{FF2B5EF4-FFF2-40B4-BE49-F238E27FC236}">
                <a16:creationId xmlns:a16="http://schemas.microsoft.com/office/drawing/2014/main" id="{317BC188-4CB3-1289-ABCD-67C879667623}"/>
              </a:ext>
            </a:extLst>
          </p:cNvPr>
          <p:cNvSpPr/>
          <p:nvPr/>
        </p:nvSpPr>
        <p:spPr>
          <a:xfrm>
            <a:off x="869758" y="1397000"/>
            <a:ext cx="10452483" cy="4567715"/>
          </a:xfrm>
          <a:prstGeom prst="roundRect">
            <a:avLst>
              <a:gd name="adj" fmla="val 7770"/>
            </a:avLst>
          </a:pr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nvGrpSpPr>
          <p:cNvPr id="3" name="组合 2">
            <a:extLst>
              <a:ext uri="{FF2B5EF4-FFF2-40B4-BE49-F238E27FC236}">
                <a16:creationId xmlns:a16="http://schemas.microsoft.com/office/drawing/2014/main" id="{CBF3CC40-D1B1-C560-3A4F-AB05F48BC4A3}"/>
              </a:ext>
            </a:extLst>
          </p:cNvPr>
          <p:cNvGrpSpPr/>
          <p:nvPr/>
        </p:nvGrpSpPr>
        <p:grpSpPr>
          <a:xfrm>
            <a:off x="1123476" y="596217"/>
            <a:ext cx="2354604" cy="646331"/>
            <a:chOff x="1123476" y="3796617"/>
            <a:chExt cx="2354604" cy="646331"/>
          </a:xfrm>
        </p:grpSpPr>
        <p:grpSp>
          <p:nvGrpSpPr>
            <p:cNvPr id="4" name="组合 3">
              <a:extLst>
                <a:ext uri="{FF2B5EF4-FFF2-40B4-BE49-F238E27FC236}">
                  <a16:creationId xmlns:a16="http://schemas.microsoft.com/office/drawing/2014/main" id="{9709AAF2-36FA-E85C-BD3B-3DAB17B58D26}"/>
                </a:ext>
              </a:extLst>
            </p:cNvPr>
            <p:cNvGrpSpPr/>
            <p:nvPr/>
          </p:nvGrpSpPr>
          <p:grpSpPr>
            <a:xfrm rot="20292398">
              <a:off x="1123476" y="4053930"/>
              <a:ext cx="211206" cy="211206"/>
              <a:chOff x="3683000" y="2490519"/>
              <a:chExt cx="877569" cy="877569"/>
            </a:xfrm>
          </p:grpSpPr>
          <p:sp>
            <p:nvSpPr>
              <p:cNvPr id="6" name="椭圆 5">
                <a:extLst>
                  <a:ext uri="{FF2B5EF4-FFF2-40B4-BE49-F238E27FC236}">
                    <a16:creationId xmlns:a16="http://schemas.microsoft.com/office/drawing/2014/main" id="{B09FDC92-B251-4F31-5BA3-F4E2FF2E5A06}"/>
                  </a:ext>
                </a:extLst>
              </p:cNvPr>
              <p:cNvSpPr/>
              <p:nvPr/>
            </p:nvSpPr>
            <p:spPr>
              <a:xfrm>
                <a:off x="3683000" y="2490519"/>
                <a:ext cx="877569" cy="877569"/>
              </a:xfrm>
              <a:prstGeom prst="ellipse">
                <a:avLst/>
              </a:prstGeom>
              <a:solidFill>
                <a:schemeClr val="bg1"/>
              </a:solidFill>
              <a:ln w="12700">
                <a:solidFill>
                  <a:srgbClr val="1F7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a:ea typeface="微软雅黑"/>
                  <a:cs typeface="+mn-cs"/>
                </a:endParaRPr>
              </a:p>
            </p:txBody>
          </p:sp>
          <p:sp>
            <p:nvSpPr>
              <p:cNvPr id="7" name="椭圆 6">
                <a:extLst>
                  <a:ext uri="{FF2B5EF4-FFF2-40B4-BE49-F238E27FC236}">
                    <a16:creationId xmlns:a16="http://schemas.microsoft.com/office/drawing/2014/main" id="{9629FCC2-17C2-5F53-A979-68B227ECD02C}"/>
                  </a:ext>
                </a:extLst>
              </p:cNvPr>
              <p:cNvSpPr/>
              <p:nvPr/>
            </p:nvSpPr>
            <p:spPr>
              <a:xfrm>
                <a:off x="3911292" y="2718811"/>
                <a:ext cx="420994" cy="420994"/>
              </a:xfrm>
              <a:prstGeom prst="ellipse">
                <a:avLst/>
              </a:prstGeom>
              <a:solidFill>
                <a:srgbClr val="1F78B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sp>
          <p:nvSpPr>
            <p:cNvPr id="5" name="文本框 4">
              <a:extLst>
                <a:ext uri="{FF2B5EF4-FFF2-40B4-BE49-F238E27FC236}">
                  <a16:creationId xmlns:a16="http://schemas.microsoft.com/office/drawing/2014/main" id="{D38BB750-9AD7-03DD-9BA1-EAB83F6B17B6}"/>
                </a:ext>
              </a:extLst>
            </p:cNvPr>
            <p:cNvSpPr txBox="1"/>
            <p:nvPr/>
          </p:nvSpPr>
          <p:spPr>
            <a:xfrm>
              <a:off x="1446755" y="3796617"/>
              <a:ext cx="203132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微软雅黑"/>
                  <a:ea typeface="微软雅黑"/>
                  <a:cs typeface="+mn-cs"/>
                </a:rPr>
                <a:t>采集</a:t>
              </a:r>
            </a:p>
          </p:txBody>
        </p:sp>
      </p:grpSp>
      <p:sp>
        <p:nvSpPr>
          <p:cNvPr id="9" name="文本框 8">
            <a:extLst>
              <a:ext uri="{FF2B5EF4-FFF2-40B4-BE49-F238E27FC236}">
                <a16:creationId xmlns:a16="http://schemas.microsoft.com/office/drawing/2014/main" id="{9FC024DD-E396-9AF3-99D5-B585EF00B15E}"/>
              </a:ext>
            </a:extLst>
          </p:cNvPr>
          <p:cNvSpPr txBox="1"/>
          <p:nvPr/>
        </p:nvSpPr>
        <p:spPr>
          <a:xfrm>
            <a:off x="1091816" y="1670052"/>
            <a:ext cx="10058784"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本文研究的数据来源于 </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CNKI “</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中国学术期刊全文数据库”，检索项为主题，时间跨度为</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1996</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年至今，检索词为“虚拟现实”并且“医学教育”、“</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VR”</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并且“医学教育”。共检索到期刊论文</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268</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篇，剔除会议、传记、刊误和社论等无关文献</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19</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篇，剩余有效文献</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249</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篇作为本研究对象。</a:t>
            </a:r>
          </a:p>
        </p:txBody>
      </p:sp>
      <p:sp>
        <p:nvSpPr>
          <p:cNvPr id="14" name="任意多边形: 形状 13">
            <a:extLst>
              <a:ext uri="{FF2B5EF4-FFF2-40B4-BE49-F238E27FC236}">
                <a16:creationId xmlns:a16="http://schemas.microsoft.com/office/drawing/2014/main" id="{376CC108-DA0F-8635-D230-FC2AE5BABDBB}"/>
              </a:ext>
            </a:extLst>
          </p:cNvPr>
          <p:cNvSpPr/>
          <p:nvPr/>
        </p:nvSpPr>
        <p:spPr>
          <a:xfrm>
            <a:off x="882266" y="3302000"/>
            <a:ext cx="10452483" cy="2662715"/>
          </a:xfrm>
          <a:custGeom>
            <a:avLst/>
            <a:gdLst>
              <a:gd name="connsiteX0" fmla="*/ 0 w 10452483"/>
              <a:gd name="connsiteY0" fmla="*/ 0 h 2662715"/>
              <a:gd name="connsiteX1" fmla="*/ 10452483 w 10452483"/>
              <a:gd name="connsiteY1" fmla="*/ 0 h 2662715"/>
              <a:gd name="connsiteX2" fmla="*/ 10452483 w 10452483"/>
              <a:gd name="connsiteY2" fmla="*/ 2307804 h 2662715"/>
              <a:gd name="connsiteX3" fmla="*/ 10097572 w 10452483"/>
              <a:gd name="connsiteY3" fmla="*/ 2662715 h 2662715"/>
              <a:gd name="connsiteX4" fmla="*/ 354911 w 10452483"/>
              <a:gd name="connsiteY4" fmla="*/ 2662715 h 2662715"/>
              <a:gd name="connsiteX5" fmla="*/ 0 w 10452483"/>
              <a:gd name="connsiteY5" fmla="*/ 2307804 h 2662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52483" h="2662715">
                <a:moveTo>
                  <a:pt x="0" y="0"/>
                </a:moveTo>
                <a:lnTo>
                  <a:pt x="10452483" y="0"/>
                </a:lnTo>
                <a:lnTo>
                  <a:pt x="10452483" y="2307804"/>
                </a:lnTo>
                <a:cubicBezTo>
                  <a:pt x="10452483" y="2503816"/>
                  <a:pt x="10293584" y="2662715"/>
                  <a:pt x="10097572" y="2662715"/>
                </a:cubicBezTo>
                <a:lnTo>
                  <a:pt x="354911" y="2662715"/>
                </a:lnTo>
                <a:cubicBezTo>
                  <a:pt x="158899" y="2662715"/>
                  <a:pt x="0" y="2503816"/>
                  <a:pt x="0" y="230780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6" name="文本框 15">
            <a:extLst>
              <a:ext uri="{FF2B5EF4-FFF2-40B4-BE49-F238E27FC236}">
                <a16:creationId xmlns:a16="http://schemas.microsoft.com/office/drawing/2014/main" id="{A6FBC357-3543-EFCB-C751-2FFA0FD1C6FD}"/>
              </a:ext>
            </a:extLst>
          </p:cNvPr>
          <p:cNvSpPr txBox="1"/>
          <p:nvPr/>
        </p:nvSpPr>
        <p:spPr>
          <a:xfrm>
            <a:off x="1163232" y="3598394"/>
            <a:ext cx="8422498" cy="2069926"/>
          </a:xfrm>
          <a:prstGeom prst="rect">
            <a:avLst/>
          </a:prstGeom>
          <a:noFill/>
        </p:spPr>
        <p:txBody>
          <a:bodyPr wrap="none" rtlCol="0">
            <a:spAutoFit/>
          </a:bodyPr>
          <a:lstStyle/>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明确研究内容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虚拟现实</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在</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医疗教育</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领域的研究现状</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数据来源哪里？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CNKI</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期刊</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全文数据库</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如何检索？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检索关键词</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检索范围？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时间</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
    </p:custDataLst>
    <p:extLst>
      <p:ext uri="{BB962C8B-B14F-4D97-AF65-F5344CB8AC3E}">
        <p14:creationId xmlns:p14="http://schemas.microsoft.com/office/powerpoint/2010/main" val="5188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8F38CB2-429F-4261-A665-2692BC6B159A}"/>
              </a:ext>
            </a:extLst>
          </p:cNvPr>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nvGrpSpPr>
          <p:cNvPr id="3" name="组合 2">
            <a:extLst>
              <a:ext uri="{FF2B5EF4-FFF2-40B4-BE49-F238E27FC236}">
                <a16:creationId xmlns:a16="http://schemas.microsoft.com/office/drawing/2014/main" id="{95035377-A61A-B769-196D-B204F4A56548}"/>
              </a:ext>
            </a:extLst>
          </p:cNvPr>
          <p:cNvGrpSpPr/>
          <p:nvPr/>
        </p:nvGrpSpPr>
        <p:grpSpPr>
          <a:xfrm rot="20292398">
            <a:off x="784048" y="753394"/>
            <a:ext cx="211206" cy="211206"/>
            <a:chOff x="3683000" y="2490519"/>
            <a:chExt cx="877569" cy="877569"/>
          </a:xfrm>
        </p:grpSpPr>
        <p:sp>
          <p:nvSpPr>
            <p:cNvPr id="4" name="椭圆 3">
              <a:extLst>
                <a:ext uri="{FF2B5EF4-FFF2-40B4-BE49-F238E27FC236}">
                  <a16:creationId xmlns:a16="http://schemas.microsoft.com/office/drawing/2014/main" id="{E3DBF1DD-1B19-2A00-D8DF-93E7380A0017}"/>
                </a:ext>
              </a:extLst>
            </p:cNvPr>
            <p:cNvSpPr/>
            <p:nvPr/>
          </p:nvSpPr>
          <p:spPr>
            <a:xfrm>
              <a:off x="3683000" y="2490519"/>
              <a:ext cx="877569" cy="877569"/>
            </a:xfrm>
            <a:prstGeom prst="ellipse">
              <a:avLst/>
            </a:prstGeom>
            <a:solidFill>
              <a:schemeClr val="bg1"/>
            </a:solidFill>
            <a:ln w="12700">
              <a:solidFill>
                <a:srgbClr val="1E5F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5" name="椭圆 4">
              <a:extLst>
                <a:ext uri="{FF2B5EF4-FFF2-40B4-BE49-F238E27FC236}">
                  <a16:creationId xmlns:a16="http://schemas.microsoft.com/office/drawing/2014/main" id="{E535750A-CB07-47E1-7C4D-6EE77129EF69}"/>
                </a:ext>
              </a:extLst>
            </p:cNvPr>
            <p:cNvSpPr/>
            <p:nvPr/>
          </p:nvSpPr>
          <p:spPr>
            <a:xfrm>
              <a:off x="3911292" y="2718811"/>
              <a:ext cx="420994" cy="420994"/>
            </a:xfrm>
            <a:prstGeom prst="ellipse">
              <a:avLst/>
            </a:prstGeom>
            <a:solidFill>
              <a:srgbClr val="1E5FA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sp>
        <p:nvSpPr>
          <p:cNvPr id="6" name="文本框 5">
            <a:extLst>
              <a:ext uri="{FF2B5EF4-FFF2-40B4-BE49-F238E27FC236}">
                <a16:creationId xmlns:a16="http://schemas.microsoft.com/office/drawing/2014/main" id="{FF5004AF-2D6B-169A-AC2A-85BFC7E26B87}"/>
              </a:ext>
            </a:extLst>
          </p:cNvPr>
          <p:cNvSpPr txBox="1"/>
          <p:nvPr/>
        </p:nvSpPr>
        <p:spPr>
          <a:xfrm>
            <a:off x="1107327" y="530927"/>
            <a:ext cx="258608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微软雅黑"/>
                <a:ea typeface="微软雅黑"/>
                <a:cs typeface="+mn-cs"/>
              </a:rPr>
              <a:t>处理与集成</a:t>
            </a:r>
          </a:p>
        </p:txBody>
      </p:sp>
      <p:sp>
        <p:nvSpPr>
          <p:cNvPr id="7" name="矩形: 圆角 6">
            <a:extLst>
              <a:ext uri="{FF2B5EF4-FFF2-40B4-BE49-F238E27FC236}">
                <a16:creationId xmlns:a16="http://schemas.microsoft.com/office/drawing/2014/main" id="{50B988AB-0BAC-FBF4-1BB6-617757D15A5A}"/>
              </a:ext>
            </a:extLst>
          </p:cNvPr>
          <p:cNvSpPr/>
          <p:nvPr/>
        </p:nvSpPr>
        <p:spPr>
          <a:xfrm>
            <a:off x="869758" y="1397000"/>
            <a:ext cx="10452483" cy="4567715"/>
          </a:xfrm>
          <a:prstGeom prst="roundRect">
            <a:avLst>
              <a:gd name="adj" fmla="val 7770"/>
            </a:avLst>
          </a:pr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9" name="任意多边形: 形状 8">
            <a:extLst>
              <a:ext uri="{FF2B5EF4-FFF2-40B4-BE49-F238E27FC236}">
                <a16:creationId xmlns:a16="http://schemas.microsoft.com/office/drawing/2014/main" id="{01174A56-EDB2-F7F4-DB9B-520255CA41FE}"/>
              </a:ext>
            </a:extLst>
          </p:cNvPr>
          <p:cNvSpPr/>
          <p:nvPr/>
        </p:nvSpPr>
        <p:spPr>
          <a:xfrm>
            <a:off x="882266" y="3302000"/>
            <a:ext cx="10452483" cy="2662715"/>
          </a:xfrm>
          <a:custGeom>
            <a:avLst/>
            <a:gdLst>
              <a:gd name="connsiteX0" fmla="*/ 0 w 10452483"/>
              <a:gd name="connsiteY0" fmla="*/ 0 h 2662715"/>
              <a:gd name="connsiteX1" fmla="*/ 10452483 w 10452483"/>
              <a:gd name="connsiteY1" fmla="*/ 0 h 2662715"/>
              <a:gd name="connsiteX2" fmla="*/ 10452483 w 10452483"/>
              <a:gd name="connsiteY2" fmla="*/ 2307804 h 2662715"/>
              <a:gd name="connsiteX3" fmla="*/ 10097572 w 10452483"/>
              <a:gd name="connsiteY3" fmla="*/ 2662715 h 2662715"/>
              <a:gd name="connsiteX4" fmla="*/ 354911 w 10452483"/>
              <a:gd name="connsiteY4" fmla="*/ 2662715 h 2662715"/>
              <a:gd name="connsiteX5" fmla="*/ 0 w 10452483"/>
              <a:gd name="connsiteY5" fmla="*/ 2307804 h 2662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52483" h="2662715">
                <a:moveTo>
                  <a:pt x="0" y="0"/>
                </a:moveTo>
                <a:lnTo>
                  <a:pt x="10452483" y="0"/>
                </a:lnTo>
                <a:lnTo>
                  <a:pt x="10452483" y="2307804"/>
                </a:lnTo>
                <a:cubicBezTo>
                  <a:pt x="10452483" y="2503816"/>
                  <a:pt x="10293584" y="2662715"/>
                  <a:pt x="10097572" y="2662715"/>
                </a:cubicBezTo>
                <a:lnTo>
                  <a:pt x="354911" y="2662715"/>
                </a:lnTo>
                <a:cubicBezTo>
                  <a:pt x="158899" y="2662715"/>
                  <a:pt x="0" y="2503816"/>
                  <a:pt x="0" y="230780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pic>
        <p:nvPicPr>
          <p:cNvPr id="12" name="图片 11">
            <a:extLst>
              <a:ext uri="{FF2B5EF4-FFF2-40B4-BE49-F238E27FC236}">
                <a16:creationId xmlns:a16="http://schemas.microsoft.com/office/drawing/2014/main" id="{1A7069D9-B23D-FCE0-D003-F7E4C653A602}"/>
              </a:ext>
            </a:extLst>
          </p:cNvPr>
          <p:cNvPicPr>
            <a:picLocks noChangeAspect="1"/>
          </p:cNvPicPr>
          <p:nvPr/>
        </p:nvPicPr>
        <p:blipFill>
          <a:blip r:embed="rId5"/>
          <a:stretch>
            <a:fillRect/>
          </a:stretch>
        </p:blipFill>
        <p:spPr>
          <a:xfrm>
            <a:off x="9944100" y="1570679"/>
            <a:ext cx="1041400" cy="684148"/>
          </a:xfrm>
          <a:prstGeom prst="rect">
            <a:avLst/>
          </a:prstGeom>
        </p:spPr>
      </p:pic>
      <p:sp>
        <p:nvSpPr>
          <p:cNvPr id="14" name="文本框 13">
            <a:extLst>
              <a:ext uri="{FF2B5EF4-FFF2-40B4-BE49-F238E27FC236}">
                <a16:creationId xmlns:a16="http://schemas.microsoft.com/office/drawing/2014/main" id="{564D6BAB-E0B9-6C69-6016-29F985F5CF77}"/>
              </a:ext>
            </a:extLst>
          </p:cNvPr>
          <p:cNvSpPr txBox="1"/>
          <p:nvPr/>
        </p:nvSpPr>
        <p:spPr>
          <a:xfrm>
            <a:off x="1091816" y="1670052"/>
            <a:ext cx="3613725"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书目共现分析系统</a:t>
            </a:r>
          </a:p>
        </p:txBody>
      </p:sp>
      <p:sp>
        <p:nvSpPr>
          <p:cNvPr id="15" name="矩形 14">
            <a:extLst>
              <a:ext uri="{FF2B5EF4-FFF2-40B4-BE49-F238E27FC236}">
                <a16:creationId xmlns:a16="http://schemas.microsoft.com/office/drawing/2014/main" id="{528A014F-3669-1CFC-B594-A9F9DDC9C743}"/>
              </a:ext>
            </a:extLst>
          </p:cNvPr>
          <p:cNvSpPr/>
          <p:nvPr/>
        </p:nvSpPr>
        <p:spPr>
          <a:xfrm>
            <a:off x="876951" y="2517822"/>
            <a:ext cx="10457799" cy="785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0" name="文本框 9">
            <a:extLst>
              <a:ext uri="{FF2B5EF4-FFF2-40B4-BE49-F238E27FC236}">
                <a16:creationId xmlns:a16="http://schemas.microsoft.com/office/drawing/2014/main" id="{FE2E26DF-0A94-82FC-F867-F57026CB2BED}"/>
              </a:ext>
            </a:extLst>
          </p:cNvPr>
          <p:cNvSpPr txBox="1"/>
          <p:nvPr/>
        </p:nvSpPr>
        <p:spPr>
          <a:xfrm>
            <a:off x="1107327" y="2738672"/>
            <a:ext cx="8036673" cy="3147144"/>
          </a:xfrm>
          <a:prstGeom prst="rect">
            <a:avLst/>
          </a:prstGeom>
          <a:noFill/>
        </p:spPr>
        <p:txBody>
          <a:bodyPr wrap="square" rtlCol="0">
            <a:spAutoFit/>
          </a:bodyPr>
          <a:lstStyle/>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批量选择论文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50/</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页</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p>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文献导出格式</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 </a:t>
            </a:r>
            <a:r>
              <a:rPr kumimoji="0" lang="en-US" altLang="zh-CN" sz="2400" b="1" i="0" u="none" strike="noStrike" kern="1200" cap="none" spc="0" normalizeH="0" baseline="0" noProof="0" dirty="0" err="1">
                <a:ln>
                  <a:noFill/>
                </a:ln>
                <a:solidFill>
                  <a:srgbClr val="555555"/>
                </a:solidFill>
                <a:effectLst/>
                <a:uLnTx/>
                <a:uFillTx/>
                <a:latin typeface="Arial" panose="020B0604020202020204" pitchFamily="34" charset="0"/>
                <a:ea typeface="微软雅黑"/>
                <a:cs typeface="+mn-cs"/>
              </a:rPr>
              <a:t>NoteFirst</a:t>
            </a:r>
            <a:endParaRPr kumimoji="0" lang="en-US" altLang="zh-CN" sz="2400" b="1" i="0" u="none" strike="noStrike" kern="1200" cap="none" spc="0" normalizeH="0" baseline="0" noProof="0" dirty="0">
              <a:ln>
                <a:noFill/>
              </a:ln>
              <a:solidFill>
                <a:srgbClr val="555555"/>
              </a:solidFill>
              <a:effectLst/>
              <a:uLnTx/>
              <a:uFillTx/>
              <a:latin typeface="Arial" panose="020B0604020202020204" pitchFamily="34" charset="0"/>
              <a:ea typeface="微软雅黑"/>
              <a:cs typeface="+mn-cs"/>
            </a:endParaRPr>
          </a:p>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导入分析软件 </a:t>
            </a:r>
            <a:r>
              <a:rPr kumimoji="0" lang="en-US" altLang="zh-CN" sz="2400" b="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rPr>
              <a:t>—— </a:t>
            </a:r>
            <a:r>
              <a:rPr kumimoji="0" lang="en-US" altLang="zh-CN" sz="2400" b="1" i="0" u="none" strike="noStrike" kern="1200" cap="none" spc="0" normalizeH="0" baseline="0" noProof="0" dirty="0" err="1">
                <a:ln>
                  <a:noFill/>
                </a:ln>
                <a:effectLst/>
                <a:uLnTx/>
                <a:uFillTx/>
                <a:latin typeface="Arial" panose="020B0604020202020204" pitchFamily="34" charset="0"/>
                <a:ea typeface="微软雅黑" panose="020B0503020204020204" pitchFamily="34" charset="-122"/>
                <a:cs typeface="+mn-cs"/>
              </a:rPr>
              <a:t>Bicomb</a:t>
            </a:r>
            <a:endParaRPr kumimoji="0" lang="en-US" altLang="zh-CN" sz="2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endParaRPr>
          </a:p>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提取关键词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提取年份（年度发文量统计）</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处理关键词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处理冗余（高频关键词统计）</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457200" rtl="0" eaLnBrk="1" fontAlgn="auto" latinLnBrk="0" hangingPunct="1">
              <a:lnSpc>
                <a:spcPts val="3000"/>
              </a:lnSpc>
              <a:spcBef>
                <a:spcPts val="0"/>
              </a:spcBef>
              <a:spcAft>
                <a:spcPts val="1200"/>
              </a:spcAft>
              <a:buClrTx/>
              <a:buSzTx/>
              <a:buFont typeface="Wingdings" panose="05000000000000000000" pitchFamily="2" charset="2"/>
              <a:buChar char="Ø"/>
              <a:tabLst/>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
    </p:custDataLst>
    <p:extLst>
      <p:ext uri="{BB962C8B-B14F-4D97-AF65-F5344CB8AC3E}">
        <p14:creationId xmlns:p14="http://schemas.microsoft.com/office/powerpoint/2010/main" val="563849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8F38CB2-429F-4261-A665-2692BC6B159A}"/>
              </a:ext>
            </a:extLst>
          </p:cNvPr>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nvGrpSpPr>
          <p:cNvPr id="3" name="组合 2">
            <a:extLst>
              <a:ext uri="{FF2B5EF4-FFF2-40B4-BE49-F238E27FC236}">
                <a16:creationId xmlns:a16="http://schemas.microsoft.com/office/drawing/2014/main" id="{95035377-A61A-B769-196D-B204F4A56548}"/>
              </a:ext>
            </a:extLst>
          </p:cNvPr>
          <p:cNvGrpSpPr/>
          <p:nvPr/>
        </p:nvGrpSpPr>
        <p:grpSpPr>
          <a:xfrm rot="20292398">
            <a:off x="784048" y="753394"/>
            <a:ext cx="211206" cy="211206"/>
            <a:chOff x="3683000" y="2490519"/>
            <a:chExt cx="877569" cy="877569"/>
          </a:xfrm>
        </p:grpSpPr>
        <p:sp>
          <p:nvSpPr>
            <p:cNvPr id="4" name="椭圆 3">
              <a:extLst>
                <a:ext uri="{FF2B5EF4-FFF2-40B4-BE49-F238E27FC236}">
                  <a16:creationId xmlns:a16="http://schemas.microsoft.com/office/drawing/2014/main" id="{E3DBF1DD-1B19-2A00-D8DF-93E7380A0017}"/>
                </a:ext>
              </a:extLst>
            </p:cNvPr>
            <p:cNvSpPr/>
            <p:nvPr/>
          </p:nvSpPr>
          <p:spPr>
            <a:xfrm>
              <a:off x="3683000" y="2490519"/>
              <a:ext cx="877569" cy="877569"/>
            </a:xfrm>
            <a:prstGeom prst="ellipse">
              <a:avLst/>
            </a:prstGeom>
            <a:solidFill>
              <a:schemeClr val="bg1"/>
            </a:solidFill>
            <a:ln w="12700">
              <a:solidFill>
                <a:srgbClr val="1E5F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5" name="椭圆 4">
              <a:extLst>
                <a:ext uri="{FF2B5EF4-FFF2-40B4-BE49-F238E27FC236}">
                  <a16:creationId xmlns:a16="http://schemas.microsoft.com/office/drawing/2014/main" id="{E535750A-CB07-47E1-7C4D-6EE77129EF69}"/>
                </a:ext>
              </a:extLst>
            </p:cNvPr>
            <p:cNvSpPr/>
            <p:nvPr/>
          </p:nvSpPr>
          <p:spPr>
            <a:xfrm>
              <a:off x="3911292" y="2718811"/>
              <a:ext cx="420994" cy="420994"/>
            </a:xfrm>
            <a:prstGeom prst="ellipse">
              <a:avLst/>
            </a:prstGeom>
            <a:solidFill>
              <a:srgbClr val="1E5FA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grpSp>
      <p:sp>
        <p:nvSpPr>
          <p:cNvPr id="6" name="文本框 5">
            <a:extLst>
              <a:ext uri="{FF2B5EF4-FFF2-40B4-BE49-F238E27FC236}">
                <a16:creationId xmlns:a16="http://schemas.microsoft.com/office/drawing/2014/main" id="{FF5004AF-2D6B-169A-AC2A-85BFC7E26B87}"/>
              </a:ext>
            </a:extLst>
          </p:cNvPr>
          <p:cNvSpPr txBox="1"/>
          <p:nvPr/>
        </p:nvSpPr>
        <p:spPr>
          <a:xfrm>
            <a:off x="1107327" y="530927"/>
            <a:ext cx="258608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微软雅黑"/>
                <a:ea typeface="微软雅黑"/>
                <a:cs typeface="+mn-cs"/>
              </a:rPr>
              <a:t>处理与集成</a:t>
            </a:r>
          </a:p>
        </p:txBody>
      </p:sp>
      <p:sp>
        <p:nvSpPr>
          <p:cNvPr id="7" name="矩形: 圆角 6">
            <a:extLst>
              <a:ext uri="{FF2B5EF4-FFF2-40B4-BE49-F238E27FC236}">
                <a16:creationId xmlns:a16="http://schemas.microsoft.com/office/drawing/2014/main" id="{50B988AB-0BAC-FBF4-1BB6-617757D15A5A}"/>
              </a:ext>
            </a:extLst>
          </p:cNvPr>
          <p:cNvSpPr/>
          <p:nvPr/>
        </p:nvSpPr>
        <p:spPr>
          <a:xfrm>
            <a:off x="869758" y="1397000"/>
            <a:ext cx="10452483" cy="4567715"/>
          </a:xfrm>
          <a:prstGeom prst="roundRect">
            <a:avLst>
              <a:gd name="adj" fmla="val 7770"/>
            </a:avLst>
          </a:prstGeom>
          <a:solidFill>
            <a:srgbClr val="1F7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9" name="任意多边形: 形状 8">
            <a:extLst>
              <a:ext uri="{FF2B5EF4-FFF2-40B4-BE49-F238E27FC236}">
                <a16:creationId xmlns:a16="http://schemas.microsoft.com/office/drawing/2014/main" id="{01174A56-EDB2-F7F4-DB9B-520255CA41FE}"/>
              </a:ext>
            </a:extLst>
          </p:cNvPr>
          <p:cNvSpPr/>
          <p:nvPr/>
        </p:nvSpPr>
        <p:spPr>
          <a:xfrm>
            <a:off x="882266" y="3302000"/>
            <a:ext cx="10452483" cy="2662715"/>
          </a:xfrm>
          <a:custGeom>
            <a:avLst/>
            <a:gdLst>
              <a:gd name="connsiteX0" fmla="*/ 0 w 10452483"/>
              <a:gd name="connsiteY0" fmla="*/ 0 h 2662715"/>
              <a:gd name="connsiteX1" fmla="*/ 10452483 w 10452483"/>
              <a:gd name="connsiteY1" fmla="*/ 0 h 2662715"/>
              <a:gd name="connsiteX2" fmla="*/ 10452483 w 10452483"/>
              <a:gd name="connsiteY2" fmla="*/ 2307804 h 2662715"/>
              <a:gd name="connsiteX3" fmla="*/ 10097572 w 10452483"/>
              <a:gd name="connsiteY3" fmla="*/ 2662715 h 2662715"/>
              <a:gd name="connsiteX4" fmla="*/ 354911 w 10452483"/>
              <a:gd name="connsiteY4" fmla="*/ 2662715 h 2662715"/>
              <a:gd name="connsiteX5" fmla="*/ 0 w 10452483"/>
              <a:gd name="connsiteY5" fmla="*/ 2307804 h 2662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52483" h="2662715">
                <a:moveTo>
                  <a:pt x="0" y="0"/>
                </a:moveTo>
                <a:lnTo>
                  <a:pt x="10452483" y="0"/>
                </a:lnTo>
                <a:lnTo>
                  <a:pt x="10452483" y="2307804"/>
                </a:lnTo>
                <a:cubicBezTo>
                  <a:pt x="10452483" y="2503816"/>
                  <a:pt x="10293584" y="2662715"/>
                  <a:pt x="10097572" y="2662715"/>
                </a:cubicBezTo>
                <a:lnTo>
                  <a:pt x="354911" y="2662715"/>
                </a:lnTo>
                <a:cubicBezTo>
                  <a:pt x="158899" y="2662715"/>
                  <a:pt x="0" y="2503816"/>
                  <a:pt x="0" y="230780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4" name="文本框 13">
            <a:extLst>
              <a:ext uri="{FF2B5EF4-FFF2-40B4-BE49-F238E27FC236}">
                <a16:creationId xmlns:a16="http://schemas.microsoft.com/office/drawing/2014/main" id="{564D6BAB-E0B9-6C69-6016-29F985F5CF77}"/>
              </a:ext>
            </a:extLst>
          </p:cNvPr>
          <p:cNvSpPr txBox="1"/>
          <p:nvPr/>
        </p:nvSpPr>
        <p:spPr>
          <a:xfrm>
            <a:off x="1091816" y="1670052"/>
            <a:ext cx="999285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利用</a:t>
            </a:r>
            <a:r>
              <a:rPr kumimoji="0" lang="en-US" altLang="zh-CN" sz="2000" b="0" i="0" u="none" strike="noStrike" kern="1200" cap="none" spc="0" normalizeH="0" baseline="0" noProof="0" dirty="0" err="1">
                <a:ln>
                  <a:noFill/>
                </a:ln>
                <a:solidFill>
                  <a:prstClr val="white"/>
                </a:solidFill>
                <a:effectLst/>
                <a:uLnTx/>
                <a:uFillTx/>
                <a:latin typeface="华文中宋" panose="02010600040101010101" pitchFamily="2" charset="-122"/>
                <a:ea typeface="华文中宋" panose="02010600040101010101" pitchFamily="2" charset="-122"/>
                <a:cs typeface="+mn-cs"/>
              </a:rPr>
              <a:t>Bicomb</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的矩阵功能统计得到</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29 x 29</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的高频关键词共现矩阵，如表</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2</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所示。利用</a:t>
            </a:r>
            <a:r>
              <a:rPr kumimoji="0" lang="en-US" altLang="zh-CN" sz="2000" b="0" i="0" u="none" strike="noStrike" kern="1200" cap="none" spc="0" normalizeH="0" baseline="0" noProof="0" dirty="0" err="1">
                <a:ln>
                  <a:noFill/>
                </a:ln>
                <a:solidFill>
                  <a:prstClr val="white"/>
                </a:solidFill>
                <a:effectLst/>
                <a:uLnTx/>
                <a:uFillTx/>
                <a:latin typeface="华文中宋" panose="02010600040101010101" pitchFamily="2" charset="-122"/>
                <a:ea typeface="华文中宋" panose="02010600040101010101" pitchFamily="2" charset="-122"/>
                <a:cs typeface="+mn-cs"/>
              </a:rPr>
              <a:t>Ochiia</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系数对共现矩阵进行包容化处理，实现从共现矩阵向相关矩阵的数值转换将关键词相异矩阵的数据导入到</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SPSS19.0</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中，以“</a:t>
            </a:r>
            <a:r>
              <a:rPr kumimoji="0" lang="en-US" altLang="zh-CN"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Euclidean</a:t>
            </a:r>
            <a:r>
              <a:rPr kumimoji="0" lang="zh-CN" altLang="en-US" sz="2000" b="0" i="0" u="none" strike="noStrike" kern="1200" cap="none" spc="0" normalizeH="0" baseline="0" noProof="0" dirty="0">
                <a:ln>
                  <a:noFill/>
                </a:ln>
                <a:solidFill>
                  <a:prstClr val="white"/>
                </a:solidFill>
                <a:effectLst/>
                <a:uLnTx/>
                <a:uFillTx/>
                <a:latin typeface="华文中宋" panose="02010600040101010101" pitchFamily="2" charset="-122"/>
                <a:ea typeface="华文中宋" panose="02010600040101010101" pitchFamily="2" charset="-122"/>
                <a:cs typeface="+mn-cs"/>
              </a:rPr>
              <a:t>距离”为量度模型进行多维尺度分析得到本研究主题的高频关键词聚类图谱</a:t>
            </a:r>
          </a:p>
        </p:txBody>
      </p:sp>
      <p:sp>
        <p:nvSpPr>
          <p:cNvPr id="10" name="文本框 9">
            <a:extLst>
              <a:ext uri="{FF2B5EF4-FFF2-40B4-BE49-F238E27FC236}">
                <a16:creationId xmlns:a16="http://schemas.microsoft.com/office/drawing/2014/main" id="{FE2E26DF-0A94-82FC-F867-F57026CB2BED}"/>
              </a:ext>
            </a:extLst>
          </p:cNvPr>
          <p:cNvSpPr txBox="1"/>
          <p:nvPr/>
        </p:nvSpPr>
        <p:spPr>
          <a:xfrm>
            <a:off x="1107327" y="3453807"/>
            <a:ext cx="8036673" cy="477054"/>
          </a:xfrm>
          <a:prstGeom prst="rect">
            <a:avLst/>
          </a:prstGeom>
          <a:noFill/>
        </p:spPr>
        <p:txBody>
          <a:bodyPr wrap="square" rtlCol="0">
            <a:spAutoFit/>
          </a:bodyPr>
          <a:lstStyle/>
          <a:p>
            <a:pPr marL="0" marR="0" lvl="0" indent="0" algn="l" defTabSz="457200" rtl="0" eaLnBrk="1" fontAlgn="auto" latinLnBrk="0" hangingPunct="1">
              <a:lnSpc>
                <a:spcPts val="3000"/>
              </a:lnSpc>
              <a:spcBef>
                <a:spcPts val="0"/>
              </a:spcBef>
              <a:spcAft>
                <a:spcPts val="1200"/>
              </a:spcAft>
              <a:buClrTx/>
              <a:buSzTx/>
              <a:buFontTx/>
              <a:buNone/>
              <a:tabLst/>
              <a:defRPr/>
            </a:pP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高频关键词聚类图谱</a:t>
            </a:r>
            <a:endPar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 name="文本框 15">
            <a:extLst>
              <a:ext uri="{FF2B5EF4-FFF2-40B4-BE49-F238E27FC236}">
                <a16:creationId xmlns:a16="http://schemas.microsoft.com/office/drawing/2014/main" id="{B8EF7494-5085-42F6-9AB9-C34505A9C87E}"/>
              </a:ext>
            </a:extLst>
          </p:cNvPr>
          <p:cNvSpPr txBox="1"/>
          <p:nvPr/>
        </p:nvSpPr>
        <p:spPr>
          <a:xfrm>
            <a:off x="1107327" y="3985036"/>
            <a:ext cx="8036673" cy="1826910"/>
          </a:xfrm>
          <a:prstGeom prst="rect">
            <a:avLst/>
          </a:prstGeom>
          <a:noFill/>
        </p:spPr>
        <p:txBody>
          <a:bodyPr wrap="square" rtlCol="0">
            <a:spAutoFit/>
          </a:bodyPr>
          <a:lstStyle/>
          <a:p>
            <a:pPr marL="457200" marR="0" lvl="0" indent="-457200" algn="l" defTabSz="457200" rtl="0" eaLnBrk="1" fontAlgn="auto" latinLnBrk="0" hangingPunct="1">
              <a:lnSpc>
                <a:spcPts val="3000"/>
              </a:lnSpc>
              <a:spcBef>
                <a:spcPts val="0"/>
              </a:spcBef>
              <a:spcAft>
                <a:spcPts val="600"/>
              </a:spcAft>
              <a:buClrTx/>
              <a:buSzTx/>
              <a:buFont typeface="+mj-lt"/>
              <a:buAutoNum type="arabicPeriod"/>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统计高频关键词</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共现矩阵</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457200" rtl="0" eaLnBrk="1" fontAlgn="auto" latinLnBrk="0" hangingPunct="1">
              <a:lnSpc>
                <a:spcPts val="3000"/>
              </a:lnSpc>
              <a:spcBef>
                <a:spcPts val="0"/>
              </a:spcBef>
              <a:spcAft>
                <a:spcPts val="600"/>
              </a:spcAft>
              <a:buClrTx/>
              <a:buSzTx/>
              <a:buFont typeface="+mj-lt"/>
              <a:buAutoNum type="arabicPeriod"/>
              <a:tabLst/>
              <a:defRPr/>
            </a:pPr>
            <a:r>
              <a:rPr kumimoji="0"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mn-cs"/>
              </a:rPr>
              <a:t>Ochiia</a:t>
            </a: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系数包容化处理得到</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相关矩阵</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457200" rtl="0" eaLnBrk="1" fontAlgn="auto" latinLnBrk="0" hangingPunct="1">
              <a:lnSpc>
                <a:spcPts val="3000"/>
              </a:lnSpc>
              <a:spcBef>
                <a:spcPts val="0"/>
              </a:spcBef>
              <a:spcAft>
                <a:spcPts val="600"/>
              </a:spcAft>
              <a:buClrTx/>
              <a:buSzTx/>
              <a:buFont typeface="+mj-lt"/>
              <a:buAutoNum type="arabicPeriod"/>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相关矩阵转换为</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相异矩阵</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457200" rtl="0" eaLnBrk="1" fontAlgn="auto" latinLnBrk="0" hangingPunct="1">
              <a:lnSpc>
                <a:spcPts val="3000"/>
              </a:lnSpc>
              <a:spcBef>
                <a:spcPts val="0"/>
              </a:spcBef>
              <a:spcAft>
                <a:spcPts val="600"/>
              </a:spcAft>
              <a:buClrTx/>
              <a:buSzTx/>
              <a:buFont typeface="+mj-lt"/>
              <a:buAutoNum type="arabicPeriod"/>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Euclidean</a:t>
            </a: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距离 多维尺度分析</a:t>
            </a: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a:extLst>
              <a:ext uri="{FF2B5EF4-FFF2-40B4-BE49-F238E27FC236}">
                <a16:creationId xmlns:a16="http://schemas.microsoft.com/office/drawing/2014/main" id="{7C70EDA3-9262-6679-B3A6-FC1AD8E8BF71}"/>
              </a:ext>
            </a:extLst>
          </p:cNvPr>
          <p:cNvPicPr>
            <a:picLocks noChangeAspect="1"/>
          </p:cNvPicPr>
          <p:nvPr/>
        </p:nvPicPr>
        <p:blipFill>
          <a:blip r:embed="rId5"/>
          <a:stretch>
            <a:fillRect/>
          </a:stretch>
        </p:blipFill>
        <p:spPr>
          <a:xfrm>
            <a:off x="7294934" y="3453806"/>
            <a:ext cx="3036422" cy="2237107"/>
          </a:xfrm>
          <a:prstGeom prst="rect">
            <a:avLst/>
          </a:prstGeom>
        </p:spPr>
      </p:pic>
    </p:spTree>
    <p:custDataLst>
      <p:tags r:id="rId1"/>
    </p:custDataLst>
    <p:extLst>
      <p:ext uri="{BB962C8B-B14F-4D97-AF65-F5344CB8AC3E}">
        <p14:creationId xmlns:p14="http://schemas.microsoft.com/office/powerpoint/2010/main" val="20971466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SLIDE_UID" val="{B27F79A2-966D-4B89-8C31-CF4B93211BAA}:338"/>
</p:tagLst>
</file>

<file path=ppt/tags/tag2.xml><?xml version="1.0" encoding="utf-8"?>
<p:tagLst xmlns:a="http://schemas.openxmlformats.org/drawingml/2006/main" xmlns:r="http://schemas.openxmlformats.org/officeDocument/2006/relationships" xmlns:p="http://schemas.openxmlformats.org/presentationml/2006/main">
  <p:tag name="GENSWF_SLIDE_UID" val="{B27F79A2-966D-4B89-8C31-CF4B93211BAA}:338"/>
</p:tagLst>
</file>

<file path=ppt/tags/tag3.xml><?xml version="1.0" encoding="utf-8"?>
<p:tagLst xmlns:a="http://schemas.openxmlformats.org/drawingml/2006/main" xmlns:r="http://schemas.openxmlformats.org/officeDocument/2006/relationships" xmlns:p="http://schemas.openxmlformats.org/presentationml/2006/main">
  <p:tag name="GENSWF_SLIDE_UID" val="{B27F79A2-966D-4B89-8C31-CF4B93211BAA}:338"/>
</p:tagLst>
</file>

<file path=ppt/tags/tag4.xml><?xml version="1.0" encoding="utf-8"?>
<p:tagLst xmlns:a="http://schemas.openxmlformats.org/drawingml/2006/main" xmlns:r="http://schemas.openxmlformats.org/officeDocument/2006/relationships" xmlns:p="http://schemas.openxmlformats.org/presentationml/2006/main">
  <p:tag name="GENSWF_SLIDE_UID" val="{B27F79A2-966D-4B89-8C31-CF4B93211BAA}:338"/>
</p:tagLst>
</file>

<file path=ppt/tags/tag5.xml><?xml version="1.0" encoding="utf-8"?>
<p:tagLst xmlns:a="http://schemas.openxmlformats.org/drawingml/2006/main" xmlns:r="http://schemas.openxmlformats.org/officeDocument/2006/relationships" xmlns:p="http://schemas.openxmlformats.org/presentationml/2006/main">
  <p:tag name="GENSWF_SLIDE_UID" val="{B27F79A2-966D-4B89-8C31-CF4B93211BAA}:338"/>
</p:tagLst>
</file>

<file path=ppt/tags/tag6.xml><?xml version="1.0" encoding="utf-8"?>
<p:tagLst xmlns:a="http://schemas.openxmlformats.org/drawingml/2006/main" xmlns:r="http://schemas.openxmlformats.org/officeDocument/2006/relationships" xmlns:p="http://schemas.openxmlformats.org/presentationml/2006/main">
  <p:tag name="GENSWF_SLIDE_UID" val="{B27F79A2-966D-4B89-8C31-CF4B93211BAA}:338"/>
</p:tagLst>
</file>

<file path=ppt/tags/tag7.xml><?xml version="1.0" encoding="utf-8"?>
<p:tagLst xmlns:a="http://schemas.openxmlformats.org/drawingml/2006/main" xmlns:r="http://schemas.openxmlformats.org/officeDocument/2006/relationships" xmlns:p="http://schemas.openxmlformats.org/presentationml/2006/main">
  <p:tag name="GENSWF_SLIDE_UID" val="{B27F79A2-966D-4B89-8C31-CF4B93211BAA}:338"/>
</p:tagLst>
</file>

<file path=ppt/tags/tag8.xml><?xml version="1.0" encoding="utf-8"?>
<p:tagLst xmlns:a="http://schemas.openxmlformats.org/drawingml/2006/main" xmlns:r="http://schemas.openxmlformats.org/officeDocument/2006/relationships" xmlns:p="http://schemas.openxmlformats.org/presentationml/2006/main">
  <p:tag name="GENSWF_SLIDE_UID" val="{B27F79A2-966D-4B89-8C31-CF4B93211BAA}:338"/>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F57A6"/>
        </a:solidFill>
        <a:ln>
          <a:noFill/>
        </a:ln>
      </a:spPr>
      <a:bodyPr rtlCol="0" anchor="ctr"/>
      <a:lstStyle>
        <a:defPPr algn="ctr">
          <a:defRPr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lnSpc>
            <a:spcPts val="3000"/>
          </a:lnSpc>
          <a:defRPr sz="2400" dirty="0" smtClean="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449</TotalTime>
  <Words>490</Words>
  <Application>Microsoft Office PowerPoint</Application>
  <PresentationFormat>宽屏</PresentationFormat>
  <Paragraphs>76</Paragraphs>
  <Slides>8</Slides>
  <Notes>8</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vt:i4>
      </vt:variant>
    </vt:vector>
  </HeadingPairs>
  <TitlesOfParts>
    <vt:vector size="16" baseType="lpstr">
      <vt:lpstr>Roboto Regular</vt:lpstr>
      <vt:lpstr>等线</vt:lpstr>
      <vt:lpstr>华文中宋</vt:lpstr>
      <vt:lpstr>微软雅黑</vt:lpstr>
      <vt:lpstr>Arial</vt:lpstr>
      <vt:lpstr>Lucida Sans</vt:lpstr>
      <vt:lpstr>Wingdings</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谭积斌</dc:creator>
  <cp:lastModifiedBy>Tom</cp:lastModifiedBy>
  <cp:revision>4</cp:revision>
  <dcterms:created xsi:type="dcterms:W3CDTF">2022-11-15T02:43:23Z</dcterms:created>
  <dcterms:modified xsi:type="dcterms:W3CDTF">2022-11-15T13:36:34Z</dcterms:modified>
</cp:coreProperties>
</file>